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05" r:id="rId2"/>
    <p:sldId id="273" r:id="rId3"/>
    <p:sldId id="274" r:id="rId4"/>
    <p:sldId id="275" r:id="rId5"/>
    <p:sldId id="271" r:id="rId6"/>
    <p:sldId id="322" r:id="rId7"/>
    <p:sldId id="323" r:id="rId8"/>
    <p:sldId id="257" r:id="rId9"/>
    <p:sldId id="302" r:id="rId10"/>
    <p:sldId id="272" r:id="rId11"/>
    <p:sldId id="326" r:id="rId12"/>
    <p:sldId id="267" r:id="rId13"/>
    <p:sldId id="265" r:id="rId14"/>
    <p:sldId id="325" r:id="rId15"/>
    <p:sldId id="303" r:id="rId16"/>
    <p:sldId id="291" r:id="rId17"/>
    <p:sldId id="292" r:id="rId18"/>
    <p:sldId id="290" r:id="rId19"/>
    <p:sldId id="295" r:id="rId20"/>
    <p:sldId id="296" r:id="rId21"/>
    <p:sldId id="298" r:id="rId22"/>
    <p:sldId id="266" r:id="rId23"/>
    <p:sldId id="277" r:id="rId24"/>
    <p:sldId id="260" r:id="rId25"/>
    <p:sldId id="280" r:id="rId26"/>
    <p:sldId id="281" r:id="rId27"/>
    <p:sldId id="282" r:id="rId28"/>
    <p:sldId id="283" r:id="rId29"/>
    <p:sldId id="284" r:id="rId30"/>
    <p:sldId id="285" r:id="rId31"/>
    <p:sldId id="286" r:id="rId32"/>
    <p:sldId id="288" r:id="rId33"/>
    <p:sldId id="287" r:id="rId34"/>
    <p:sldId id="278" r:id="rId35"/>
    <p:sldId id="307" r:id="rId36"/>
    <p:sldId id="308" r:id="rId37"/>
    <p:sldId id="294" r:id="rId38"/>
    <p:sldId id="309" r:id="rId39"/>
    <p:sldId id="301" r:id="rId40"/>
    <p:sldId id="300" r:id="rId41"/>
    <p:sldId id="304" r:id="rId42"/>
    <p:sldId id="293" r:id="rId43"/>
    <p:sldId id="327" r:id="rId44"/>
    <p:sldId id="306" r:id="rId45"/>
    <p:sldId id="310" r:id="rId46"/>
    <p:sldId id="315" r:id="rId47"/>
    <p:sldId id="314" r:id="rId48"/>
    <p:sldId id="311" r:id="rId49"/>
    <p:sldId id="269" r:id="rId50"/>
    <p:sldId id="270" r:id="rId51"/>
    <p:sldId id="312" r:id="rId52"/>
    <p:sldId id="316" r:id="rId53"/>
    <p:sldId id="317" r:id="rId54"/>
    <p:sldId id="319" r:id="rId55"/>
    <p:sldId id="318" r:id="rId56"/>
    <p:sldId id="320" r:id="rId57"/>
    <p:sldId id="31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7" d="100"/>
          <a:sy n="67" d="100"/>
        </p:scale>
        <p:origin x="5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6C577-D056-4309-B4A5-4C0C96177548}" type="datetimeFigureOut">
              <a:rPr lang="en-IN" smtClean="0"/>
              <a:t>12-03-2026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360F62-E096-4344-A26D-BC3759B739DC}" type="slidenum">
              <a:rPr lang="en-IN" smtClean="0"/>
              <a:t>‹#›</a:t>
            </a:fld>
            <a:endParaRPr lang="en-IN"/>
          </a:p>
        </p:txBody>
      </p:sp>
    </p:spTree>
    <p:extLst>
      <p:ext uri="{BB962C8B-B14F-4D97-AF65-F5344CB8AC3E}">
        <p14:creationId xmlns:p14="http://schemas.microsoft.com/office/powerpoint/2010/main" val="150197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E2D2B-3E0C-42C3-A81C-19EF53058C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BFB6282-D89C-4AFF-94B2-097E3A730F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D2C9AB3-F3B7-4C41-ADCA-B1EE942BFCD8}"/>
              </a:ext>
            </a:extLst>
          </p:cNvPr>
          <p:cNvSpPr>
            <a:spLocks noGrp="1"/>
          </p:cNvSpPr>
          <p:nvPr>
            <p:ph type="dt" sz="half" idx="10"/>
          </p:nvPr>
        </p:nvSpPr>
        <p:spPr/>
        <p:txBody>
          <a:bodyPr/>
          <a:lstStyle/>
          <a:p>
            <a:fld id="{E4436833-41E0-487C-A04D-464049E5639E}" type="datetime1">
              <a:rPr lang="en-IN" smtClean="0"/>
              <a:t>12-03-2026</a:t>
            </a:fld>
            <a:endParaRPr lang="en-IN"/>
          </a:p>
        </p:txBody>
      </p:sp>
      <p:sp>
        <p:nvSpPr>
          <p:cNvPr id="5" name="Footer Placeholder 4">
            <a:extLst>
              <a:ext uri="{FF2B5EF4-FFF2-40B4-BE49-F238E27FC236}">
                <a16:creationId xmlns:a16="http://schemas.microsoft.com/office/drawing/2014/main" id="{A4C5CDB1-B509-4F56-83D3-BB05A8DD755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18FF8E6-59E8-4B4B-A279-2C1A1D503CDF}"/>
              </a:ext>
            </a:extLst>
          </p:cNvPr>
          <p:cNvSpPr>
            <a:spLocks noGrp="1"/>
          </p:cNvSpPr>
          <p:nvPr>
            <p:ph type="sldNum" sz="quarter" idx="12"/>
          </p:nvPr>
        </p:nvSpPr>
        <p:spPr/>
        <p:txBody>
          <a:bodyPr/>
          <a:lstStyle/>
          <a:p>
            <a:r>
              <a:rPr lang="en-IN" dirty="0"/>
              <a:t>Slide </a:t>
            </a:r>
            <a:fld id="{8D5659E6-4529-4036-9A1B-E014395BDE6F}" type="slidenum">
              <a:rPr lang="en-IN" smtClean="0"/>
              <a:pPr/>
              <a:t>‹#›</a:t>
            </a:fld>
            <a:endParaRPr lang="en-IN" dirty="0"/>
          </a:p>
        </p:txBody>
      </p:sp>
    </p:spTree>
    <p:extLst>
      <p:ext uri="{BB962C8B-B14F-4D97-AF65-F5344CB8AC3E}">
        <p14:creationId xmlns:p14="http://schemas.microsoft.com/office/powerpoint/2010/main" val="3108699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34F19-EE06-4E84-B815-BF75BBE964E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1F43A4A-9FEB-4508-9BB0-99B28E3FF0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9EBB78E-7A99-41C5-AFA2-040FAE943599}"/>
              </a:ext>
            </a:extLst>
          </p:cNvPr>
          <p:cNvSpPr>
            <a:spLocks noGrp="1"/>
          </p:cNvSpPr>
          <p:nvPr>
            <p:ph type="dt" sz="half" idx="10"/>
          </p:nvPr>
        </p:nvSpPr>
        <p:spPr/>
        <p:txBody>
          <a:bodyPr/>
          <a:lstStyle/>
          <a:p>
            <a:fld id="{524BA2DD-1AE0-4B74-9FB0-2CD2130797FD}" type="datetime1">
              <a:rPr lang="en-IN" smtClean="0"/>
              <a:t>12-03-2026</a:t>
            </a:fld>
            <a:endParaRPr lang="en-IN"/>
          </a:p>
        </p:txBody>
      </p:sp>
      <p:sp>
        <p:nvSpPr>
          <p:cNvPr id="5" name="Footer Placeholder 4">
            <a:extLst>
              <a:ext uri="{FF2B5EF4-FFF2-40B4-BE49-F238E27FC236}">
                <a16:creationId xmlns:a16="http://schemas.microsoft.com/office/drawing/2014/main" id="{C62409CD-CCBF-47F2-816A-9708A0BB6B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C5D7CB7-0E66-442F-B24E-58788C403D5D}"/>
              </a:ext>
            </a:extLst>
          </p:cNvPr>
          <p:cNvSpPr>
            <a:spLocks noGrp="1"/>
          </p:cNvSpPr>
          <p:nvPr>
            <p:ph type="sldNum" sz="quarter" idx="12"/>
          </p:nvPr>
        </p:nvSpPr>
        <p:spPr/>
        <p:txBody>
          <a:bodyPr/>
          <a:lstStyle/>
          <a:p>
            <a:fld id="{8D5659E6-4529-4036-9A1B-E014395BDE6F}" type="slidenum">
              <a:rPr lang="en-IN" smtClean="0"/>
              <a:t>‹#›</a:t>
            </a:fld>
            <a:endParaRPr lang="en-IN"/>
          </a:p>
        </p:txBody>
      </p:sp>
    </p:spTree>
    <p:extLst>
      <p:ext uri="{BB962C8B-B14F-4D97-AF65-F5344CB8AC3E}">
        <p14:creationId xmlns:p14="http://schemas.microsoft.com/office/powerpoint/2010/main" val="3085081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A1A152-4FE9-48AF-B7AA-4229E4C835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B29D564-4A4E-46D3-8CCC-97C107DDDE6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B579D92-9A75-483E-8C32-2662AA6184FC}"/>
              </a:ext>
            </a:extLst>
          </p:cNvPr>
          <p:cNvSpPr>
            <a:spLocks noGrp="1"/>
          </p:cNvSpPr>
          <p:nvPr>
            <p:ph type="dt" sz="half" idx="10"/>
          </p:nvPr>
        </p:nvSpPr>
        <p:spPr/>
        <p:txBody>
          <a:bodyPr/>
          <a:lstStyle/>
          <a:p>
            <a:fld id="{516B6CF0-0401-49E4-8638-28DCFFC347E1}" type="datetime1">
              <a:rPr lang="en-IN" smtClean="0"/>
              <a:t>12-03-2026</a:t>
            </a:fld>
            <a:endParaRPr lang="en-IN"/>
          </a:p>
        </p:txBody>
      </p:sp>
      <p:sp>
        <p:nvSpPr>
          <p:cNvPr id="5" name="Footer Placeholder 4">
            <a:extLst>
              <a:ext uri="{FF2B5EF4-FFF2-40B4-BE49-F238E27FC236}">
                <a16:creationId xmlns:a16="http://schemas.microsoft.com/office/drawing/2014/main" id="{9C477407-452F-4914-86C1-A0CA389F489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6A2ABA5-CF93-4243-9B61-8A20590C0743}"/>
              </a:ext>
            </a:extLst>
          </p:cNvPr>
          <p:cNvSpPr>
            <a:spLocks noGrp="1"/>
          </p:cNvSpPr>
          <p:nvPr>
            <p:ph type="sldNum" sz="quarter" idx="12"/>
          </p:nvPr>
        </p:nvSpPr>
        <p:spPr/>
        <p:txBody>
          <a:bodyPr/>
          <a:lstStyle/>
          <a:p>
            <a:fld id="{8D5659E6-4529-4036-9A1B-E014395BDE6F}" type="slidenum">
              <a:rPr lang="en-IN" smtClean="0"/>
              <a:t>‹#›</a:t>
            </a:fld>
            <a:endParaRPr lang="en-IN"/>
          </a:p>
        </p:txBody>
      </p:sp>
    </p:spTree>
    <p:extLst>
      <p:ext uri="{BB962C8B-B14F-4D97-AF65-F5344CB8AC3E}">
        <p14:creationId xmlns:p14="http://schemas.microsoft.com/office/powerpoint/2010/main" val="2819320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D9244-D1B5-49B5-B37F-C87676CA95D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56584F2-9A10-46AE-B74E-B5AD7515C27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4B4F800-EE85-490B-91D3-10F5A7C40DAF}"/>
              </a:ext>
            </a:extLst>
          </p:cNvPr>
          <p:cNvSpPr>
            <a:spLocks noGrp="1"/>
          </p:cNvSpPr>
          <p:nvPr>
            <p:ph type="dt" sz="half" idx="10"/>
          </p:nvPr>
        </p:nvSpPr>
        <p:spPr/>
        <p:txBody>
          <a:bodyPr/>
          <a:lstStyle/>
          <a:p>
            <a:fld id="{0FFBA5EB-F3DF-44A7-9727-E531BB7D3F0D}" type="datetime1">
              <a:rPr lang="en-IN" smtClean="0"/>
              <a:t>12-03-2026</a:t>
            </a:fld>
            <a:endParaRPr lang="en-IN"/>
          </a:p>
        </p:txBody>
      </p:sp>
      <p:sp>
        <p:nvSpPr>
          <p:cNvPr id="5" name="Footer Placeholder 4">
            <a:extLst>
              <a:ext uri="{FF2B5EF4-FFF2-40B4-BE49-F238E27FC236}">
                <a16:creationId xmlns:a16="http://schemas.microsoft.com/office/drawing/2014/main" id="{7EC0A512-8E95-4A03-9829-A2E4350F07A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FCD624E-C499-40BB-80E8-B85B85229546}"/>
              </a:ext>
            </a:extLst>
          </p:cNvPr>
          <p:cNvSpPr>
            <a:spLocks noGrp="1"/>
          </p:cNvSpPr>
          <p:nvPr>
            <p:ph type="sldNum" sz="quarter" idx="12"/>
          </p:nvPr>
        </p:nvSpPr>
        <p:spPr/>
        <p:txBody>
          <a:bodyPr/>
          <a:lstStyle/>
          <a:p>
            <a:fld id="{8D5659E6-4529-4036-9A1B-E014395BDE6F}" type="slidenum">
              <a:rPr lang="en-IN" smtClean="0"/>
              <a:t>‹#›</a:t>
            </a:fld>
            <a:endParaRPr lang="en-IN"/>
          </a:p>
        </p:txBody>
      </p:sp>
    </p:spTree>
    <p:extLst>
      <p:ext uri="{BB962C8B-B14F-4D97-AF65-F5344CB8AC3E}">
        <p14:creationId xmlns:p14="http://schemas.microsoft.com/office/powerpoint/2010/main" val="591155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ECBC-6335-41EE-8735-6D41B684AD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D6FD14C-976C-447D-A3FF-CA9B28DDFD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9C2247-B182-4F65-9939-EA1F6CF8637E}"/>
              </a:ext>
            </a:extLst>
          </p:cNvPr>
          <p:cNvSpPr>
            <a:spLocks noGrp="1"/>
          </p:cNvSpPr>
          <p:nvPr>
            <p:ph type="dt" sz="half" idx="10"/>
          </p:nvPr>
        </p:nvSpPr>
        <p:spPr/>
        <p:txBody>
          <a:bodyPr/>
          <a:lstStyle/>
          <a:p>
            <a:fld id="{D6AF4561-0AF3-4D90-B211-B74C3F4E1A1C}" type="datetime1">
              <a:rPr lang="en-IN" smtClean="0"/>
              <a:t>12-03-2026</a:t>
            </a:fld>
            <a:endParaRPr lang="en-IN"/>
          </a:p>
        </p:txBody>
      </p:sp>
      <p:sp>
        <p:nvSpPr>
          <p:cNvPr id="5" name="Footer Placeholder 4">
            <a:extLst>
              <a:ext uri="{FF2B5EF4-FFF2-40B4-BE49-F238E27FC236}">
                <a16:creationId xmlns:a16="http://schemas.microsoft.com/office/drawing/2014/main" id="{344BBE42-A67B-4C36-8741-2130BEA3FC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BDD0DEE-8812-4FFC-8212-93CD93FC8830}"/>
              </a:ext>
            </a:extLst>
          </p:cNvPr>
          <p:cNvSpPr>
            <a:spLocks noGrp="1"/>
          </p:cNvSpPr>
          <p:nvPr>
            <p:ph type="sldNum" sz="quarter" idx="12"/>
          </p:nvPr>
        </p:nvSpPr>
        <p:spPr/>
        <p:txBody>
          <a:bodyPr/>
          <a:lstStyle/>
          <a:p>
            <a:fld id="{8D5659E6-4529-4036-9A1B-E014395BDE6F}" type="slidenum">
              <a:rPr lang="en-IN" smtClean="0"/>
              <a:t>‹#›</a:t>
            </a:fld>
            <a:endParaRPr lang="en-IN"/>
          </a:p>
        </p:txBody>
      </p:sp>
    </p:spTree>
    <p:extLst>
      <p:ext uri="{BB962C8B-B14F-4D97-AF65-F5344CB8AC3E}">
        <p14:creationId xmlns:p14="http://schemas.microsoft.com/office/powerpoint/2010/main" val="4193075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DFE40-84E2-4291-954E-FB44CDAAD0E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F516B89-9140-48E6-A367-C389F5B72FA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01C27E7-3123-4D79-8A9A-AB24B69FDA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5494626-886A-4EF0-9F8F-4BCE3A3FB712}"/>
              </a:ext>
            </a:extLst>
          </p:cNvPr>
          <p:cNvSpPr>
            <a:spLocks noGrp="1"/>
          </p:cNvSpPr>
          <p:nvPr>
            <p:ph type="dt" sz="half" idx="10"/>
          </p:nvPr>
        </p:nvSpPr>
        <p:spPr/>
        <p:txBody>
          <a:bodyPr/>
          <a:lstStyle/>
          <a:p>
            <a:fld id="{91AC3D92-5751-42D1-B3C3-6629B81249AA}" type="datetime1">
              <a:rPr lang="en-IN" smtClean="0"/>
              <a:t>12-03-2026</a:t>
            </a:fld>
            <a:endParaRPr lang="en-IN"/>
          </a:p>
        </p:txBody>
      </p:sp>
      <p:sp>
        <p:nvSpPr>
          <p:cNvPr id="6" name="Footer Placeholder 5">
            <a:extLst>
              <a:ext uri="{FF2B5EF4-FFF2-40B4-BE49-F238E27FC236}">
                <a16:creationId xmlns:a16="http://schemas.microsoft.com/office/drawing/2014/main" id="{4A92343A-E84A-44D5-BFB5-75BC929D0F0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135D1CA-C72C-410E-82E1-8DAC4E8E0801}"/>
              </a:ext>
            </a:extLst>
          </p:cNvPr>
          <p:cNvSpPr>
            <a:spLocks noGrp="1"/>
          </p:cNvSpPr>
          <p:nvPr>
            <p:ph type="sldNum" sz="quarter" idx="12"/>
          </p:nvPr>
        </p:nvSpPr>
        <p:spPr/>
        <p:txBody>
          <a:bodyPr/>
          <a:lstStyle/>
          <a:p>
            <a:fld id="{8D5659E6-4529-4036-9A1B-E014395BDE6F}" type="slidenum">
              <a:rPr lang="en-IN" smtClean="0"/>
              <a:t>‹#›</a:t>
            </a:fld>
            <a:endParaRPr lang="en-IN"/>
          </a:p>
        </p:txBody>
      </p:sp>
    </p:spTree>
    <p:extLst>
      <p:ext uri="{BB962C8B-B14F-4D97-AF65-F5344CB8AC3E}">
        <p14:creationId xmlns:p14="http://schemas.microsoft.com/office/powerpoint/2010/main" val="345040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71D0-F3F1-4396-B3C1-8C71DBD41E9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3D6FF66-B643-4B96-9BFD-E4BB991A6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7E4627-11D6-4185-AF7F-E492253ECE6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1D4E640-5A99-42B0-9E36-E691CB0009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0D9B58-77E8-4D37-887C-6CEF557977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C21B073-7EEA-470B-A2D3-321AC9304A53}"/>
              </a:ext>
            </a:extLst>
          </p:cNvPr>
          <p:cNvSpPr>
            <a:spLocks noGrp="1"/>
          </p:cNvSpPr>
          <p:nvPr>
            <p:ph type="dt" sz="half" idx="10"/>
          </p:nvPr>
        </p:nvSpPr>
        <p:spPr/>
        <p:txBody>
          <a:bodyPr/>
          <a:lstStyle/>
          <a:p>
            <a:fld id="{FF9D03F1-4788-42EC-91AD-305FA33D3F5E}" type="datetime1">
              <a:rPr lang="en-IN" smtClean="0"/>
              <a:t>12-03-2026</a:t>
            </a:fld>
            <a:endParaRPr lang="en-IN"/>
          </a:p>
        </p:txBody>
      </p:sp>
      <p:sp>
        <p:nvSpPr>
          <p:cNvPr id="8" name="Footer Placeholder 7">
            <a:extLst>
              <a:ext uri="{FF2B5EF4-FFF2-40B4-BE49-F238E27FC236}">
                <a16:creationId xmlns:a16="http://schemas.microsoft.com/office/drawing/2014/main" id="{F6F10A71-DDAB-41EF-BC2C-527356D4FD6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CC89B81-AB6C-46EE-AC9F-CDA3676258F8}"/>
              </a:ext>
            </a:extLst>
          </p:cNvPr>
          <p:cNvSpPr>
            <a:spLocks noGrp="1"/>
          </p:cNvSpPr>
          <p:nvPr>
            <p:ph type="sldNum" sz="quarter" idx="12"/>
          </p:nvPr>
        </p:nvSpPr>
        <p:spPr/>
        <p:txBody>
          <a:bodyPr/>
          <a:lstStyle/>
          <a:p>
            <a:fld id="{8D5659E6-4529-4036-9A1B-E014395BDE6F}" type="slidenum">
              <a:rPr lang="en-IN" smtClean="0"/>
              <a:t>‹#›</a:t>
            </a:fld>
            <a:endParaRPr lang="en-IN"/>
          </a:p>
        </p:txBody>
      </p:sp>
    </p:spTree>
    <p:extLst>
      <p:ext uri="{BB962C8B-B14F-4D97-AF65-F5344CB8AC3E}">
        <p14:creationId xmlns:p14="http://schemas.microsoft.com/office/powerpoint/2010/main" val="741147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7859-B66B-44E7-8378-7AB3C28DF20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7187021-3614-41DD-9C45-C84E811F60BA}"/>
              </a:ext>
            </a:extLst>
          </p:cNvPr>
          <p:cNvSpPr>
            <a:spLocks noGrp="1"/>
          </p:cNvSpPr>
          <p:nvPr>
            <p:ph type="dt" sz="half" idx="10"/>
          </p:nvPr>
        </p:nvSpPr>
        <p:spPr/>
        <p:txBody>
          <a:bodyPr/>
          <a:lstStyle/>
          <a:p>
            <a:fld id="{8D5D8A91-0AD3-4FAF-95FF-FFBC7A7FA720}" type="datetime1">
              <a:rPr lang="en-IN" smtClean="0"/>
              <a:t>12-03-2026</a:t>
            </a:fld>
            <a:endParaRPr lang="en-IN"/>
          </a:p>
        </p:txBody>
      </p:sp>
      <p:sp>
        <p:nvSpPr>
          <p:cNvPr id="4" name="Footer Placeholder 3">
            <a:extLst>
              <a:ext uri="{FF2B5EF4-FFF2-40B4-BE49-F238E27FC236}">
                <a16:creationId xmlns:a16="http://schemas.microsoft.com/office/drawing/2014/main" id="{45F332E8-54EC-4F5B-890D-AA0D8254E04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4274062-3B63-453E-A1AB-19CC61B5BE07}"/>
              </a:ext>
            </a:extLst>
          </p:cNvPr>
          <p:cNvSpPr>
            <a:spLocks noGrp="1"/>
          </p:cNvSpPr>
          <p:nvPr>
            <p:ph type="sldNum" sz="quarter" idx="12"/>
          </p:nvPr>
        </p:nvSpPr>
        <p:spPr/>
        <p:txBody>
          <a:bodyPr/>
          <a:lstStyle/>
          <a:p>
            <a:fld id="{8D5659E6-4529-4036-9A1B-E014395BDE6F}" type="slidenum">
              <a:rPr lang="en-IN" smtClean="0"/>
              <a:t>‹#›</a:t>
            </a:fld>
            <a:endParaRPr lang="en-IN"/>
          </a:p>
        </p:txBody>
      </p:sp>
    </p:spTree>
    <p:extLst>
      <p:ext uri="{BB962C8B-B14F-4D97-AF65-F5344CB8AC3E}">
        <p14:creationId xmlns:p14="http://schemas.microsoft.com/office/powerpoint/2010/main" val="1554073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048E06-5ED0-4B2B-9B5D-0B63725E4808}"/>
              </a:ext>
            </a:extLst>
          </p:cNvPr>
          <p:cNvSpPr>
            <a:spLocks noGrp="1"/>
          </p:cNvSpPr>
          <p:nvPr>
            <p:ph type="dt" sz="half" idx="10"/>
          </p:nvPr>
        </p:nvSpPr>
        <p:spPr/>
        <p:txBody>
          <a:bodyPr/>
          <a:lstStyle/>
          <a:p>
            <a:fld id="{538076EF-A279-4CDA-9B5A-54B74A97398E}" type="datetime1">
              <a:rPr lang="en-IN" smtClean="0"/>
              <a:t>12-03-2026</a:t>
            </a:fld>
            <a:endParaRPr lang="en-IN"/>
          </a:p>
        </p:txBody>
      </p:sp>
      <p:sp>
        <p:nvSpPr>
          <p:cNvPr id="3" name="Footer Placeholder 2">
            <a:extLst>
              <a:ext uri="{FF2B5EF4-FFF2-40B4-BE49-F238E27FC236}">
                <a16:creationId xmlns:a16="http://schemas.microsoft.com/office/drawing/2014/main" id="{042268C3-48B8-4355-81EC-D56E436815E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F50B3C8-47C8-453D-B4B7-30608B03E595}"/>
              </a:ext>
            </a:extLst>
          </p:cNvPr>
          <p:cNvSpPr>
            <a:spLocks noGrp="1"/>
          </p:cNvSpPr>
          <p:nvPr>
            <p:ph type="sldNum" sz="quarter" idx="12"/>
          </p:nvPr>
        </p:nvSpPr>
        <p:spPr/>
        <p:txBody>
          <a:bodyPr/>
          <a:lstStyle/>
          <a:p>
            <a:fld id="{8D5659E6-4529-4036-9A1B-E014395BDE6F}" type="slidenum">
              <a:rPr lang="en-IN" smtClean="0"/>
              <a:t>‹#›</a:t>
            </a:fld>
            <a:endParaRPr lang="en-IN"/>
          </a:p>
        </p:txBody>
      </p:sp>
    </p:spTree>
    <p:extLst>
      <p:ext uri="{BB962C8B-B14F-4D97-AF65-F5344CB8AC3E}">
        <p14:creationId xmlns:p14="http://schemas.microsoft.com/office/powerpoint/2010/main" val="69152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27CC0-16C0-4F21-9DEA-B7F7924FD2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506B632-495B-4C58-8104-5CD19BA576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40A723A-6B2A-4408-98BC-2A843584D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8D915E-9CA2-404F-B665-D52C6F5BE278}"/>
              </a:ext>
            </a:extLst>
          </p:cNvPr>
          <p:cNvSpPr>
            <a:spLocks noGrp="1"/>
          </p:cNvSpPr>
          <p:nvPr>
            <p:ph type="dt" sz="half" idx="10"/>
          </p:nvPr>
        </p:nvSpPr>
        <p:spPr/>
        <p:txBody>
          <a:bodyPr/>
          <a:lstStyle/>
          <a:p>
            <a:fld id="{9A803D97-4986-425F-A56A-FDBF9C5E3907}" type="datetime1">
              <a:rPr lang="en-IN" smtClean="0"/>
              <a:t>12-03-2026</a:t>
            </a:fld>
            <a:endParaRPr lang="en-IN"/>
          </a:p>
        </p:txBody>
      </p:sp>
      <p:sp>
        <p:nvSpPr>
          <p:cNvPr id="6" name="Footer Placeholder 5">
            <a:extLst>
              <a:ext uri="{FF2B5EF4-FFF2-40B4-BE49-F238E27FC236}">
                <a16:creationId xmlns:a16="http://schemas.microsoft.com/office/drawing/2014/main" id="{D4CBA44D-A801-4E5D-8272-3FA7D1F8BB2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D1C8209-CFE9-4B50-8569-8FF90505EAA9}"/>
              </a:ext>
            </a:extLst>
          </p:cNvPr>
          <p:cNvSpPr>
            <a:spLocks noGrp="1"/>
          </p:cNvSpPr>
          <p:nvPr>
            <p:ph type="sldNum" sz="quarter" idx="12"/>
          </p:nvPr>
        </p:nvSpPr>
        <p:spPr/>
        <p:txBody>
          <a:bodyPr/>
          <a:lstStyle/>
          <a:p>
            <a:fld id="{8D5659E6-4529-4036-9A1B-E014395BDE6F}" type="slidenum">
              <a:rPr lang="en-IN" smtClean="0"/>
              <a:t>‹#›</a:t>
            </a:fld>
            <a:endParaRPr lang="en-IN"/>
          </a:p>
        </p:txBody>
      </p:sp>
    </p:spTree>
    <p:extLst>
      <p:ext uri="{BB962C8B-B14F-4D97-AF65-F5344CB8AC3E}">
        <p14:creationId xmlns:p14="http://schemas.microsoft.com/office/powerpoint/2010/main" val="2397013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692CE-41B8-4125-A732-77F7FED642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F56E377-D8C5-4FA1-9753-749D4848E1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C31635B-DC74-43E1-B2D5-9E7F6B15B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DBCDF4-E51C-4790-86AB-3D814D10C28D}"/>
              </a:ext>
            </a:extLst>
          </p:cNvPr>
          <p:cNvSpPr>
            <a:spLocks noGrp="1"/>
          </p:cNvSpPr>
          <p:nvPr>
            <p:ph type="dt" sz="half" idx="10"/>
          </p:nvPr>
        </p:nvSpPr>
        <p:spPr/>
        <p:txBody>
          <a:bodyPr/>
          <a:lstStyle/>
          <a:p>
            <a:fld id="{095BC8FA-C4F2-48E9-A6BE-0D5D23F14B9B}" type="datetime1">
              <a:rPr lang="en-IN" smtClean="0"/>
              <a:t>12-03-2026</a:t>
            </a:fld>
            <a:endParaRPr lang="en-IN"/>
          </a:p>
        </p:txBody>
      </p:sp>
      <p:sp>
        <p:nvSpPr>
          <p:cNvPr id="6" name="Footer Placeholder 5">
            <a:extLst>
              <a:ext uri="{FF2B5EF4-FFF2-40B4-BE49-F238E27FC236}">
                <a16:creationId xmlns:a16="http://schemas.microsoft.com/office/drawing/2014/main" id="{BB8105A7-BF8C-411D-82F8-E8B5779AE12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FAD8D3-1E7B-4F73-A0A5-3A1351E8419D}"/>
              </a:ext>
            </a:extLst>
          </p:cNvPr>
          <p:cNvSpPr>
            <a:spLocks noGrp="1"/>
          </p:cNvSpPr>
          <p:nvPr>
            <p:ph type="sldNum" sz="quarter" idx="12"/>
          </p:nvPr>
        </p:nvSpPr>
        <p:spPr/>
        <p:txBody>
          <a:bodyPr/>
          <a:lstStyle/>
          <a:p>
            <a:fld id="{8D5659E6-4529-4036-9A1B-E014395BDE6F}" type="slidenum">
              <a:rPr lang="en-IN" smtClean="0"/>
              <a:t>‹#›</a:t>
            </a:fld>
            <a:endParaRPr lang="en-IN"/>
          </a:p>
        </p:txBody>
      </p:sp>
    </p:spTree>
    <p:extLst>
      <p:ext uri="{BB962C8B-B14F-4D97-AF65-F5344CB8AC3E}">
        <p14:creationId xmlns:p14="http://schemas.microsoft.com/office/powerpoint/2010/main" val="320125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DE723-0404-4A2B-9FC9-CFA6553A8B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7B71137-06B8-496B-B9B6-C8801D127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63BB854-DEC9-44BC-9BD0-67D4EE125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C6FD-443D-4113-8259-049554433F68}" type="datetime1">
              <a:rPr lang="en-IN" smtClean="0"/>
              <a:t>12-03-2026</a:t>
            </a:fld>
            <a:endParaRPr lang="en-IN"/>
          </a:p>
        </p:txBody>
      </p:sp>
      <p:sp>
        <p:nvSpPr>
          <p:cNvPr id="5" name="Footer Placeholder 4">
            <a:extLst>
              <a:ext uri="{FF2B5EF4-FFF2-40B4-BE49-F238E27FC236}">
                <a16:creationId xmlns:a16="http://schemas.microsoft.com/office/drawing/2014/main" id="{EFC65CFE-4F7F-4280-9278-F73F0E0417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17AC000-05D5-465C-9586-2F795621E5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659E6-4529-4036-9A1B-E014395BDE6F}" type="slidenum">
              <a:rPr lang="en-IN" smtClean="0"/>
              <a:t>‹#›</a:t>
            </a:fld>
            <a:endParaRPr lang="en-IN"/>
          </a:p>
        </p:txBody>
      </p:sp>
    </p:spTree>
    <p:extLst>
      <p:ext uri="{BB962C8B-B14F-4D97-AF65-F5344CB8AC3E}">
        <p14:creationId xmlns:p14="http://schemas.microsoft.com/office/powerpoint/2010/main" val="4278367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arxiv.org/pdf/2511.04820"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openaccess.nl/en/what-is-open-access" TargetMode="External"/><Relationship Id="rId2" Type="http://schemas.openxmlformats.org/officeDocument/2006/relationships/hyperlink" Target="https://dl.acm.org/journal/jacm/author-guidelines" TargetMode="External"/><Relationship Id="rId1" Type="http://schemas.openxmlformats.org/officeDocument/2006/relationships/slideLayout" Target="../slideLayouts/slideLayout7.xml"/><Relationship Id="rId4" Type="http://schemas.openxmlformats.org/officeDocument/2006/relationships/hyperlink" Target="https://open-access.network/en/information/subject-specific-open-access/computer-science#c1693"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guides.himmelfarb.gwu.edu/PredatoryPublishing/PredatoryVsLegitimate"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paperpile.com/g/predatory-journals/" TargetMode="External"/><Relationship Id="rId2" Type="http://schemas.openxmlformats.org/officeDocument/2006/relationships/hyperlink" Target="https://beallslist.net/"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journals.ieeeauthorcenter.ieee.org/become-an-ieee-journal-author/publishing-ethics/ethical-requirements/" TargetMode="External"/><Relationship Id="rId2" Type="http://schemas.openxmlformats.org/officeDocument/2006/relationships/hyperlink" Target="https://www.acm.org/publications/policies/new-acm-policy-on-authorship"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tifr.res.in/docs/TIFR-Guidelines-Academic-Ethics.pdf" TargetMode="External"/><Relationship Id="rId2" Type="http://schemas.openxmlformats.org/officeDocument/2006/relationships/hyperlink" Target="UGC%202018%20regulations%20on%20plagiarism.pdf"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app.ithenticate.com/en_us/login"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www.ox.ac.uk/students/academic/guidance/skills/plagiarism"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UGC%20notice%20self%20plagiarsm.pdf"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facility-location-personal%20communication.pdf" TargetMode="External"/><Relationship Id="rId2" Type="http://schemas.openxmlformats.org/officeDocument/2006/relationships/hyperlink" Target="https://apastyle.apa.org/style-grammar-guidelines/references/examples" TargetMode="External"/><Relationship Id="rId1" Type="http://schemas.openxmlformats.org/officeDocument/2006/relationships/slideLayout" Target="../slideLayouts/slideLayout7.xml"/><Relationship Id="rId5" Type="http://schemas.openxmlformats.org/officeDocument/2006/relationships/hyperlink" Target="MScTUDThesisKerkkamp-folklore.pdf" TargetMode="External"/><Relationship Id="rId4" Type="http://schemas.openxmlformats.org/officeDocument/2006/relationships/hyperlink" Target="facility-location-thesis-unpublished%20manuscript.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hyperlink" Target="chai-and-why-everyday-games.pptx"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jmlr.org/tmlr/faq.html" TargetMode="External"/><Relationship Id="rId2" Type="http://schemas.openxmlformats.org/officeDocument/2006/relationships/hyperlink" Target="https://2026.ijcai.org/ijcai-ecai-2026-call-for-papers-main-track/" TargetMode="External"/><Relationship Id="rId1" Type="http://schemas.openxmlformats.org/officeDocument/2006/relationships/slideLayout" Target="../slideLayouts/slideLayout7.xml"/><Relationship Id="rId4" Type="http://schemas.openxmlformats.org/officeDocument/2006/relationships/hyperlink" Target="https://aaai.org/conference/aaai/aaai-26/main-technical-track-call/#detailed-instruction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s://www.acm.org/publications/policies/peer-review-faq"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s://www.acm.org/publications/policies/conflict-of-interes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journosdiary.com/2017/09/05/india-ugc-white-list-predatory-journals/" TargetMode="External"/><Relationship Id="rId2" Type="http://schemas.openxmlformats.org/officeDocument/2006/relationships/hyperlink" Target="https://en.m.wikipedia.org/wiki/Scientific_plagiarism_in_India"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publicationethics.org/case/reviewer-requests-be-added-author-after-publication" TargetMode="External"/><Relationship Id="rId2" Type="http://schemas.openxmlformats.org/officeDocument/2006/relationships/hyperlink" Target="https://publicationethics.org/case/breach-peer-review-confidentiality"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UGC%20letter%20on%20RPE%20course.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irw.co.in/" TargetMode="External"/><Relationship Id="rId2" Type="http://schemas.openxmlformats.org/officeDocument/2006/relationships/hyperlink" Target="https://blogs.lse.ac.uk/impactofsocialsciences/2021/06/08/can-standardised-courses-in-research-ethics-prevent-publication-misconduct"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1418748" y="1274396"/>
            <a:ext cx="9354504" cy="1754326"/>
          </a:xfrm>
          <a:prstGeom prst="rect">
            <a:avLst/>
          </a:prstGeom>
          <a:solidFill>
            <a:schemeClr val="accent6">
              <a:lumMod val="40000"/>
              <a:lumOff val="60000"/>
            </a:schemeClr>
          </a:solidFill>
        </p:spPr>
        <p:txBody>
          <a:bodyPr wrap="square" rtlCol="0">
            <a:spAutoFit/>
          </a:bodyPr>
          <a:lstStyle/>
          <a:p>
            <a:pPr algn="ctr"/>
            <a:r>
              <a:rPr lang="en-IN" sz="5400" b="1" dirty="0">
                <a:latin typeface="Footlight MT Light" panose="0204060206030A020304" pitchFamily="18" charset="0"/>
              </a:rPr>
              <a:t>Research and Publication Ethics:</a:t>
            </a:r>
          </a:p>
          <a:p>
            <a:pPr algn="ctr"/>
            <a:r>
              <a:rPr lang="en-IN" sz="5400" b="1" dirty="0">
                <a:latin typeface="Footlight MT Light" panose="0204060206030A020304" pitchFamily="18" charset="0"/>
              </a:rPr>
              <a:t>The Publication Process</a:t>
            </a:r>
          </a:p>
        </p:txBody>
      </p:sp>
      <p:sp>
        <p:nvSpPr>
          <p:cNvPr id="7" name="Slide Number Placeholder 6">
            <a:extLst>
              <a:ext uri="{FF2B5EF4-FFF2-40B4-BE49-F238E27FC236}">
                <a16:creationId xmlns:a16="http://schemas.microsoft.com/office/drawing/2014/main" id="{D2876BE0-45B5-4340-B159-4A0CF92ED089}"/>
              </a:ext>
            </a:extLst>
          </p:cNvPr>
          <p:cNvSpPr>
            <a:spLocks noGrp="1"/>
          </p:cNvSpPr>
          <p:nvPr>
            <p:ph type="sldNum" sz="quarter" idx="12"/>
          </p:nvPr>
        </p:nvSpPr>
        <p:spPr/>
        <p:txBody>
          <a:bodyPr/>
          <a:lstStyle/>
          <a:p>
            <a:fld id="{8D5659E6-4529-4036-9A1B-E014395BDE6F}" type="slidenum">
              <a:rPr lang="en-IN" smtClean="0"/>
              <a:t>1</a:t>
            </a:fld>
            <a:endParaRPr lang="en-IN"/>
          </a:p>
        </p:txBody>
      </p:sp>
      <p:sp>
        <p:nvSpPr>
          <p:cNvPr id="4" name="TextBox 3">
            <a:extLst>
              <a:ext uri="{FF2B5EF4-FFF2-40B4-BE49-F238E27FC236}">
                <a16:creationId xmlns:a16="http://schemas.microsoft.com/office/drawing/2014/main" id="{793C6148-0A35-434E-83A5-D3357B6ECF7A}"/>
              </a:ext>
            </a:extLst>
          </p:cNvPr>
          <p:cNvSpPr txBox="1"/>
          <p:nvPr/>
        </p:nvSpPr>
        <p:spPr>
          <a:xfrm flipH="1">
            <a:off x="1418748" y="3829279"/>
            <a:ext cx="9354504" cy="646331"/>
          </a:xfrm>
          <a:prstGeom prst="rect">
            <a:avLst/>
          </a:prstGeom>
          <a:noFill/>
        </p:spPr>
        <p:txBody>
          <a:bodyPr wrap="square" rtlCol="0">
            <a:spAutoFit/>
          </a:bodyPr>
          <a:lstStyle/>
          <a:p>
            <a:pPr algn="ctr"/>
            <a:r>
              <a:rPr lang="en-IN" sz="3600" b="1" dirty="0">
                <a:latin typeface="Footlight MT Light" panose="0204060206030A020304" pitchFamily="18" charset="0"/>
              </a:rPr>
              <a:t>Umang Bhaskar</a:t>
            </a:r>
          </a:p>
        </p:txBody>
      </p:sp>
      <p:sp>
        <p:nvSpPr>
          <p:cNvPr id="6" name="TextBox 5">
            <a:extLst>
              <a:ext uri="{FF2B5EF4-FFF2-40B4-BE49-F238E27FC236}">
                <a16:creationId xmlns:a16="http://schemas.microsoft.com/office/drawing/2014/main" id="{9CA7FA06-2412-40CE-AA1B-ABBA25E87151}"/>
              </a:ext>
            </a:extLst>
          </p:cNvPr>
          <p:cNvSpPr txBox="1"/>
          <p:nvPr/>
        </p:nvSpPr>
        <p:spPr>
          <a:xfrm flipH="1">
            <a:off x="1418748" y="4909780"/>
            <a:ext cx="9354504" cy="523220"/>
          </a:xfrm>
          <a:prstGeom prst="rect">
            <a:avLst/>
          </a:prstGeom>
          <a:noFill/>
        </p:spPr>
        <p:txBody>
          <a:bodyPr wrap="square" rtlCol="0">
            <a:spAutoFit/>
          </a:bodyPr>
          <a:lstStyle/>
          <a:p>
            <a:pPr algn="ctr"/>
            <a:r>
              <a:rPr lang="en-IN" sz="2800" b="1" dirty="0">
                <a:latin typeface="Footlight MT Light" panose="0204060206030A020304" pitchFamily="18" charset="0"/>
              </a:rPr>
              <a:t>March 2026</a:t>
            </a:r>
          </a:p>
        </p:txBody>
      </p:sp>
    </p:spTree>
    <p:extLst>
      <p:ext uri="{BB962C8B-B14F-4D97-AF65-F5344CB8AC3E}">
        <p14:creationId xmlns:p14="http://schemas.microsoft.com/office/powerpoint/2010/main" val="3580138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361950"/>
            <a:ext cx="9717407" cy="769441"/>
          </a:xfrm>
          <a:prstGeom prst="rect">
            <a:avLst/>
          </a:prstGeom>
          <a:noFill/>
        </p:spPr>
        <p:txBody>
          <a:bodyPr wrap="square" rtlCol="0">
            <a:spAutoFit/>
          </a:bodyPr>
          <a:lstStyle/>
          <a:p>
            <a:r>
              <a:rPr lang="en-IN" sz="4400" dirty="0"/>
              <a:t>Publications: Societies and publishers</a:t>
            </a:r>
          </a:p>
        </p:txBody>
      </p:sp>
      <p:sp>
        <p:nvSpPr>
          <p:cNvPr id="13" name="TextBox 12">
            <a:extLst>
              <a:ext uri="{FF2B5EF4-FFF2-40B4-BE49-F238E27FC236}">
                <a16:creationId xmlns:a16="http://schemas.microsoft.com/office/drawing/2014/main" id="{024E2A0F-8719-4276-98BB-EB61ACDD6F11}"/>
              </a:ext>
            </a:extLst>
          </p:cNvPr>
          <p:cNvSpPr txBox="1"/>
          <p:nvPr/>
        </p:nvSpPr>
        <p:spPr>
          <a:xfrm flipH="1">
            <a:off x="1154469" y="1404580"/>
            <a:ext cx="7875230" cy="523220"/>
          </a:xfrm>
          <a:prstGeom prst="rect">
            <a:avLst/>
          </a:prstGeom>
          <a:noFill/>
        </p:spPr>
        <p:txBody>
          <a:bodyPr wrap="square" rtlCol="0">
            <a:spAutoFit/>
          </a:bodyPr>
          <a:lstStyle/>
          <a:p>
            <a:r>
              <a:rPr lang="en-IN" sz="2800" dirty="0"/>
              <a:t>ACM: STOC, EC, SIGMETRICS, JACM, TALG, </a:t>
            </a:r>
            <a:r>
              <a:rPr lang="en-IN" sz="2800" dirty="0" err="1"/>
              <a:t>ToCT</a:t>
            </a:r>
            <a:r>
              <a:rPr lang="en-IN" sz="2800" dirty="0"/>
              <a:t>, ...</a:t>
            </a:r>
          </a:p>
        </p:txBody>
      </p:sp>
      <p:sp>
        <p:nvSpPr>
          <p:cNvPr id="25" name="TextBox 24">
            <a:extLst>
              <a:ext uri="{FF2B5EF4-FFF2-40B4-BE49-F238E27FC236}">
                <a16:creationId xmlns:a16="http://schemas.microsoft.com/office/drawing/2014/main" id="{757D4629-925E-4955-A6CF-52E326121C3F}"/>
              </a:ext>
            </a:extLst>
          </p:cNvPr>
          <p:cNvSpPr txBox="1"/>
          <p:nvPr/>
        </p:nvSpPr>
        <p:spPr>
          <a:xfrm flipH="1">
            <a:off x="1154470" y="2112406"/>
            <a:ext cx="7237054" cy="523220"/>
          </a:xfrm>
          <a:prstGeom prst="rect">
            <a:avLst/>
          </a:prstGeom>
          <a:noFill/>
        </p:spPr>
        <p:txBody>
          <a:bodyPr wrap="square" rtlCol="0">
            <a:spAutoFit/>
          </a:bodyPr>
          <a:lstStyle/>
          <a:p>
            <a:r>
              <a:rPr lang="en-IN" sz="2800" dirty="0"/>
              <a:t>SIAM: SODA, J </a:t>
            </a:r>
            <a:r>
              <a:rPr lang="en-IN" sz="2800" dirty="0" err="1"/>
              <a:t>Comput</a:t>
            </a:r>
            <a:r>
              <a:rPr lang="en-IN" sz="2800" dirty="0"/>
              <a:t>, J Disc Math, ...</a:t>
            </a:r>
          </a:p>
        </p:txBody>
      </p:sp>
      <p:sp>
        <p:nvSpPr>
          <p:cNvPr id="26" name="TextBox 25">
            <a:extLst>
              <a:ext uri="{FF2B5EF4-FFF2-40B4-BE49-F238E27FC236}">
                <a16:creationId xmlns:a16="http://schemas.microsoft.com/office/drawing/2014/main" id="{E5AEAB54-4AD1-47F1-AA1F-339A5D3C314C}"/>
              </a:ext>
            </a:extLst>
          </p:cNvPr>
          <p:cNvSpPr txBox="1"/>
          <p:nvPr/>
        </p:nvSpPr>
        <p:spPr>
          <a:xfrm flipH="1">
            <a:off x="1154471" y="2823981"/>
            <a:ext cx="5148248" cy="523220"/>
          </a:xfrm>
          <a:prstGeom prst="rect">
            <a:avLst/>
          </a:prstGeom>
          <a:noFill/>
        </p:spPr>
        <p:txBody>
          <a:bodyPr wrap="square" rtlCol="0">
            <a:spAutoFit/>
          </a:bodyPr>
          <a:lstStyle/>
          <a:p>
            <a:r>
              <a:rPr lang="en-IN" sz="2800" dirty="0"/>
              <a:t>IEEE: FOCS, CDC, </a:t>
            </a:r>
            <a:r>
              <a:rPr lang="en-IN" sz="2800" dirty="0" err="1"/>
              <a:t>ToN</a:t>
            </a:r>
            <a:r>
              <a:rPr lang="en-IN" sz="2800" dirty="0"/>
              <a:t>, ...</a:t>
            </a:r>
          </a:p>
        </p:txBody>
      </p:sp>
      <p:sp>
        <p:nvSpPr>
          <p:cNvPr id="27" name="TextBox 26">
            <a:extLst>
              <a:ext uri="{FF2B5EF4-FFF2-40B4-BE49-F238E27FC236}">
                <a16:creationId xmlns:a16="http://schemas.microsoft.com/office/drawing/2014/main" id="{74F39BAB-3E58-44A0-AC75-498307208831}"/>
              </a:ext>
            </a:extLst>
          </p:cNvPr>
          <p:cNvSpPr txBox="1"/>
          <p:nvPr/>
        </p:nvSpPr>
        <p:spPr>
          <a:xfrm flipH="1">
            <a:off x="1154470" y="3540611"/>
            <a:ext cx="5148248" cy="523220"/>
          </a:xfrm>
          <a:prstGeom prst="rect">
            <a:avLst/>
          </a:prstGeom>
          <a:noFill/>
        </p:spPr>
        <p:txBody>
          <a:bodyPr wrap="square" rtlCol="0">
            <a:spAutoFit/>
          </a:bodyPr>
          <a:lstStyle/>
          <a:p>
            <a:r>
              <a:rPr lang="en-IN" sz="2800" dirty="0"/>
              <a:t>Elsevier: JCSS, TCS, ...</a:t>
            </a:r>
          </a:p>
        </p:txBody>
      </p:sp>
      <p:sp>
        <p:nvSpPr>
          <p:cNvPr id="28" name="TextBox 27">
            <a:extLst>
              <a:ext uri="{FF2B5EF4-FFF2-40B4-BE49-F238E27FC236}">
                <a16:creationId xmlns:a16="http://schemas.microsoft.com/office/drawing/2014/main" id="{61A64B43-CADE-4EE3-B894-39EA49AC4DAB}"/>
              </a:ext>
            </a:extLst>
          </p:cNvPr>
          <p:cNvSpPr txBox="1"/>
          <p:nvPr/>
        </p:nvSpPr>
        <p:spPr>
          <a:xfrm flipH="1">
            <a:off x="1154470" y="4255829"/>
            <a:ext cx="5148248" cy="523220"/>
          </a:xfrm>
          <a:prstGeom prst="rect">
            <a:avLst/>
          </a:prstGeom>
          <a:noFill/>
        </p:spPr>
        <p:txBody>
          <a:bodyPr wrap="square" rtlCol="0">
            <a:spAutoFit/>
          </a:bodyPr>
          <a:lstStyle/>
          <a:p>
            <a:r>
              <a:rPr lang="en-IN" sz="2800" dirty="0"/>
              <a:t>Springer: Algorithmics, AAMAS, ...  </a:t>
            </a:r>
          </a:p>
        </p:txBody>
      </p:sp>
      <p:sp>
        <p:nvSpPr>
          <p:cNvPr id="29" name="TextBox 28">
            <a:extLst>
              <a:ext uri="{FF2B5EF4-FFF2-40B4-BE49-F238E27FC236}">
                <a16:creationId xmlns:a16="http://schemas.microsoft.com/office/drawing/2014/main" id="{E2E1E248-90EE-4026-AA54-1F43FAAE86FF}"/>
              </a:ext>
            </a:extLst>
          </p:cNvPr>
          <p:cNvSpPr txBox="1"/>
          <p:nvPr/>
        </p:nvSpPr>
        <p:spPr>
          <a:xfrm flipH="1">
            <a:off x="1154470" y="4968816"/>
            <a:ext cx="5148248" cy="523220"/>
          </a:xfrm>
          <a:prstGeom prst="rect">
            <a:avLst/>
          </a:prstGeom>
          <a:noFill/>
        </p:spPr>
        <p:txBody>
          <a:bodyPr wrap="square" rtlCol="0">
            <a:spAutoFit/>
          </a:bodyPr>
          <a:lstStyle/>
          <a:p>
            <a:r>
              <a:rPr lang="en-IN" sz="2800" dirty="0"/>
              <a:t>IARCS: FSTTCS</a:t>
            </a:r>
          </a:p>
        </p:txBody>
      </p:sp>
      <p:sp>
        <p:nvSpPr>
          <p:cNvPr id="30" name="TextBox 29">
            <a:extLst>
              <a:ext uri="{FF2B5EF4-FFF2-40B4-BE49-F238E27FC236}">
                <a16:creationId xmlns:a16="http://schemas.microsoft.com/office/drawing/2014/main" id="{4D1695B0-E364-41EE-B4A6-E3B064E422EE}"/>
              </a:ext>
            </a:extLst>
          </p:cNvPr>
          <p:cNvSpPr txBox="1"/>
          <p:nvPr/>
        </p:nvSpPr>
        <p:spPr>
          <a:xfrm flipH="1">
            <a:off x="1154468" y="5681803"/>
            <a:ext cx="10313631" cy="523220"/>
          </a:xfrm>
          <a:prstGeom prst="rect">
            <a:avLst/>
          </a:prstGeom>
          <a:noFill/>
        </p:spPr>
        <p:txBody>
          <a:bodyPr wrap="square" rtlCol="0">
            <a:spAutoFit/>
          </a:bodyPr>
          <a:lstStyle/>
          <a:p>
            <a:r>
              <a:rPr lang="en-IN" sz="2800" dirty="0"/>
              <a:t>Others: JMLR, Comp </a:t>
            </a:r>
            <a:r>
              <a:rPr lang="en-IN" sz="2800" dirty="0" err="1"/>
              <a:t>Complexit</a:t>
            </a:r>
            <a:r>
              <a:rPr lang="en-IN" sz="2800" dirty="0"/>
              <a:t> Foundation, IJCAI, </a:t>
            </a:r>
            <a:r>
              <a:rPr lang="en-IN" sz="2800" dirty="0" err="1"/>
              <a:t>Theoretics</a:t>
            </a:r>
            <a:r>
              <a:rPr lang="en-IN" sz="2800" dirty="0"/>
              <a:t>, ...</a:t>
            </a:r>
          </a:p>
        </p:txBody>
      </p:sp>
      <p:sp>
        <p:nvSpPr>
          <p:cNvPr id="5" name="Slide Number Placeholder 4">
            <a:extLst>
              <a:ext uri="{FF2B5EF4-FFF2-40B4-BE49-F238E27FC236}">
                <a16:creationId xmlns:a16="http://schemas.microsoft.com/office/drawing/2014/main" id="{33C478B5-6DD0-4C69-B395-0ADABBB31F4C}"/>
              </a:ext>
            </a:extLst>
          </p:cNvPr>
          <p:cNvSpPr>
            <a:spLocks noGrp="1"/>
          </p:cNvSpPr>
          <p:nvPr>
            <p:ph type="sldNum" sz="quarter" idx="12"/>
          </p:nvPr>
        </p:nvSpPr>
        <p:spPr/>
        <p:txBody>
          <a:bodyPr/>
          <a:lstStyle/>
          <a:p>
            <a:fld id="{8D5659E6-4529-4036-9A1B-E014395BDE6F}" type="slidenum">
              <a:rPr lang="en-IN" smtClean="0"/>
              <a:t>10</a:t>
            </a:fld>
            <a:endParaRPr lang="en-IN"/>
          </a:p>
        </p:txBody>
      </p:sp>
    </p:spTree>
    <p:extLst>
      <p:ext uri="{BB962C8B-B14F-4D97-AF65-F5344CB8AC3E}">
        <p14:creationId xmlns:p14="http://schemas.microsoft.com/office/powerpoint/2010/main" val="668727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361950"/>
            <a:ext cx="9717407" cy="769441"/>
          </a:xfrm>
          <a:prstGeom prst="rect">
            <a:avLst/>
          </a:prstGeom>
          <a:noFill/>
        </p:spPr>
        <p:txBody>
          <a:bodyPr wrap="square" rtlCol="0">
            <a:spAutoFit/>
          </a:bodyPr>
          <a:lstStyle/>
          <a:p>
            <a:r>
              <a:rPr lang="en-IN" sz="4400" dirty="0"/>
              <a:t>Scientific publishing is a massive industry</a:t>
            </a:r>
          </a:p>
        </p:txBody>
      </p:sp>
      <p:sp>
        <p:nvSpPr>
          <p:cNvPr id="13" name="TextBox 12">
            <a:extLst>
              <a:ext uri="{FF2B5EF4-FFF2-40B4-BE49-F238E27FC236}">
                <a16:creationId xmlns:a16="http://schemas.microsoft.com/office/drawing/2014/main" id="{024E2A0F-8719-4276-98BB-EB61ACDD6F11}"/>
              </a:ext>
            </a:extLst>
          </p:cNvPr>
          <p:cNvSpPr txBox="1"/>
          <p:nvPr/>
        </p:nvSpPr>
        <p:spPr>
          <a:xfrm flipH="1">
            <a:off x="866792" y="1518880"/>
            <a:ext cx="9142055" cy="2246769"/>
          </a:xfrm>
          <a:prstGeom prst="rect">
            <a:avLst/>
          </a:prstGeom>
          <a:noFill/>
        </p:spPr>
        <p:txBody>
          <a:bodyPr wrap="square" rtlCol="0">
            <a:spAutoFit/>
          </a:bodyPr>
          <a:lstStyle/>
          <a:p>
            <a:r>
              <a:rPr lang="en-IN" sz="2800" dirty="0"/>
              <a:t>"</a:t>
            </a:r>
            <a:r>
              <a:rPr lang="en-US" sz="2800" dirty="0"/>
              <a:t>Elsevier, Springer Nature, Wiley and Taylor &amp; Francis ... collectively generated over US$7.1 billion in revenue from journal publishing in 2024 alone, and over US$14 billion in profits between 2019 and 2024 ... Their profit margins have always been over 30% in the last five years ...”</a:t>
            </a:r>
            <a:endParaRPr lang="en-IN" sz="2800" dirty="0"/>
          </a:p>
        </p:txBody>
      </p:sp>
      <p:sp>
        <p:nvSpPr>
          <p:cNvPr id="5" name="Slide Number Placeholder 4">
            <a:extLst>
              <a:ext uri="{FF2B5EF4-FFF2-40B4-BE49-F238E27FC236}">
                <a16:creationId xmlns:a16="http://schemas.microsoft.com/office/drawing/2014/main" id="{33C478B5-6DD0-4C69-B395-0ADABBB31F4C}"/>
              </a:ext>
            </a:extLst>
          </p:cNvPr>
          <p:cNvSpPr>
            <a:spLocks noGrp="1"/>
          </p:cNvSpPr>
          <p:nvPr>
            <p:ph type="sldNum" sz="quarter" idx="12"/>
          </p:nvPr>
        </p:nvSpPr>
        <p:spPr/>
        <p:txBody>
          <a:bodyPr/>
          <a:lstStyle/>
          <a:p>
            <a:fld id="{8D5659E6-4529-4036-9A1B-E014395BDE6F}" type="slidenum">
              <a:rPr lang="en-IN" smtClean="0"/>
              <a:t>11</a:t>
            </a:fld>
            <a:endParaRPr lang="en-IN"/>
          </a:p>
        </p:txBody>
      </p:sp>
      <p:sp>
        <p:nvSpPr>
          <p:cNvPr id="11" name="TextBox 10">
            <a:extLst>
              <a:ext uri="{FF2B5EF4-FFF2-40B4-BE49-F238E27FC236}">
                <a16:creationId xmlns:a16="http://schemas.microsoft.com/office/drawing/2014/main" id="{E57783B1-EF66-43A9-B848-F2D8817D0549}"/>
              </a:ext>
            </a:extLst>
          </p:cNvPr>
          <p:cNvSpPr txBox="1"/>
          <p:nvPr/>
        </p:nvSpPr>
        <p:spPr>
          <a:xfrm flipH="1">
            <a:off x="1276350" y="4153138"/>
            <a:ext cx="10161246" cy="461665"/>
          </a:xfrm>
          <a:prstGeom prst="rect">
            <a:avLst/>
          </a:prstGeom>
          <a:noFill/>
        </p:spPr>
        <p:txBody>
          <a:bodyPr wrap="square" rtlCol="0">
            <a:spAutoFit/>
          </a:bodyPr>
          <a:lstStyle/>
          <a:p>
            <a:r>
              <a:rPr lang="en-IN" sz="2400" dirty="0"/>
              <a:t>(from “The Drain of Scientific Publishing” v2, </a:t>
            </a:r>
            <a:r>
              <a:rPr lang="en-IN" sz="2400" dirty="0">
                <a:hlinkClick r:id="rId2"/>
              </a:rPr>
              <a:t>https://arxiv.org/pdf/2511.04820</a:t>
            </a:r>
            <a:r>
              <a:rPr lang="en-IN" sz="2400" dirty="0"/>
              <a:t> )</a:t>
            </a:r>
          </a:p>
        </p:txBody>
      </p:sp>
    </p:spTree>
    <p:extLst>
      <p:ext uri="{BB962C8B-B14F-4D97-AF65-F5344CB8AC3E}">
        <p14:creationId xmlns:p14="http://schemas.microsoft.com/office/powerpoint/2010/main" val="20892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Publications</a:t>
            </a:r>
          </a:p>
        </p:txBody>
      </p:sp>
      <p:sp>
        <p:nvSpPr>
          <p:cNvPr id="3" name="TextBox 2">
            <a:extLst>
              <a:ext uri="{FF2B5EF4-FFF2-40B4-BE49-F238E27FC236}">
                <a16:creationId xmlns:a16="http://schemas.microsoft.com/office/drawing/2014/main" id="{7BAD963E-F88B-4652-A084-30CC9A35D14B}"/>
              </a:ext>
            </a:extLst>
          </p:cNvPr>
          <p:cNvSpPr txBox="1"/>
          <p:nvPr/>
        </p:nvSpPr>
        <p:spPr>
          <a:xfrm flipH="1">
            <a:off x="1122043" y="1419225"/>
            <a:ext cx="74218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Journals, conferences, preprint repositories...</a:t>
            </a:r>
          </a:p>
        </p:txBody>
      </p:sp>
      <p:sp>
        <p:nvSpPr>
          <p:cNvPr id="4" name="TextBox 3">
            <a:extLst>
              <a:ext uri="{FF2B5EF4-FFF2-40B4-BE49-F238E27FC236}">
                <a16:creationId xmlns:a16="http://schemas.microsoft.com/office/drawing/2014/main" id="{44355D22-EF87-4761-85D1-B9ADEE5407D8}"/>
              </a:ext>
            </a:extLst>
          </p:cNvPr>
          <p:cNvSpPr txBox="1"/>
          <p:nvPr/>
        </p:nvSpPr>
        <p:spPr>
          <a:xfrm flipH="1">
            <a:off x="1122043" y="3303567"/>
            <a:ext cx="74218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Who owns your paper once it’s published?</a:t>
            </a:r>
          </a:p>
        </p:txBody>
      </p:sp>
      <p:sp>
        <p:nvSpPr>
          <p:cNvPr id="9" name="TextBox 8">
            <a:extLst>
              <a:ext uri="{FF2B5EF4-FFF2-40B4-BE49-F238E27FC236}">
                <a16:creationId xmlns:a16="http://schemas.microsoft.com/office/drawing/2014/main" id="{EEF6692F-89A0-4762-A126-E056AE047B4E}"/>
              </a:ext>
            </a:extLst>
          </p:cNvPr>
          <p:cNvSpPr txBox="1"/>
          <p:nvPr/>
        </p:nvSpPr>
        <p:spPr>
          <a:xfrm flipH="1">
            <a:off x="1445891" y="2120205"/>
            <a:ext cx="6774183"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What is the culture in your research group?</a:t>
            </a:r>
          </a:p>
        </p:txBody>
      </p:sp>
      <p:sp>
        <p:nvSpPr>
          <p:cNvPr id="10" name="TextBox 9">
            <a:extLst>
              <a:ext uri="{FF2B5EF4-FFF2-40B4-BE49-F238E27FC236}">
                <a16:creationId xmlns:a16="http://schemas.microsoft.com/office/drawing/2014/main" id="{18F22A5E-95AB-48AC-9EF6-1D4A0F004548}"/>
              </a:ext>
            </a:extLst>
          </p:cNvPr>
          <p:cNvSpPr txBox="1"/>
          <p:nvPr/>
        </p:nvSpPr>
        <p:spPr>
          <a:xfrm flipH="1">
            <a:off x="1445891" y="2581870"/>
            <a:ext cx="6774183"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Advantage of one vs the other?</a:t>
            </a:r>
          </a:p>
        </p:txBody>
      </p:sp>
      <p:sp>
        <p:nvSpPr>
          <p:cNvPr id="11" name="TextBox 10">
            <a:extLst>
              <a:ext uri="{FF2B5EF4-FFF2-40B4-BE49-F238E27FC236}">
                <a16:creationId xmlns:a16="http://schemas.microsoft.com/office/drawing/2014/main" id="{BA444DED-0A54-4E69-9732-13023106683D}"/>
              </a:ext>
            </a:extLst>
          </p:cNvPr>
          <p:cNvSpPr txBox="1"/>
          <p:nvPr/>
        </p:nvSpPr>
        <p:spPr>
          <a:xfrm flipH="1">
            <a:off x="1445891" y="4073483"/>
            <a:ext cx="6774183"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hlinkClick r:id="rId2"/>
              </a:rPr>
              <a:t>JACM guidelines</a:t>
            </a:r>
            <a:r>
              <a:rPr lang="en-IN" sz="2400" dirty="0"/>
              <a:t>, author rights</a:t>
            </a:r>
          </a:p>
        </p:txBody>
      </p:sp>
      <p:sp>
        <p:nvSpPr>
          <p:cNvPr id="13" name="TextBox 12">
            <a:extLst>
              <a:ext uri="{FF2B5EF4-FFF2-40B4-BE49-F238E27FC236}">
                <a16:creationId xmlns:a16="http://schemas.microsoft.com/office/drawing/2014/main" id="{F65C21DA-6D76-4535-A22C-C31FBBE3E674}"/>
              </a:ext>
            </a:extLst>
          </p:cNvPr>
          <p:cNvSpPr txBox="1"/>
          <p:nvPr/>
        </p:nvSpPr>
        <p:spPr>
          <a:xfrm flipH="1">
            <a:off x="1122043" y="4856735"/>
            <a:ext cx="74218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hlinkClick r:id="rId3"/>
              </a:rPr>
              <a:t>What is Open Access?</a:t>
            </a:r>
            <a:endParaRPr lang="en-IN" sz="2800" dirty="0"/>
          </a:p>
        </p:txBody>
      </p:sp>
      <p:sp>
        <p:nvSpPr>
          <p:cNvPr id="5" name="Slide Number Placeholder 4">
            <a:extLst>
              <a:ext uri="{FF2B5EF4-FFF2-40B4-BE49-F238E27FC236}">
                <a16:creationId xmlns:a16="http://schemas.microsoft.com/office/drawing/2014/main" id="{3F75CDC1-6A84-4B5D-88E2-903452F3D9CC}"/>
              </a:ext>
            </a:extLst>
          </p:cNvPr>
          <p:cNvSpPr>
            <a:spLocks noGrp="1"/>
          </p:cNvSpPr>
          <p:nvPr>
            <p:ph type="sldNum" sz="quarter" idx="12"/>
          </p:nvPr>
        </p:nvSpPr>
        <p:spPr/>
        <p:txBody>
          <a:bodyPr/>
          <a:lstStyle/>
          <a:p>
            <a:fld id="{8D5659E6-4529-4036-9A1B-E014395BDE6F}" type="slidenum">
              <a:rPr lang="en-IN" smtClean="0"/>
              <a:t>12</a:t>
            </a:fld>
            <a:endParaRPr lang="en-IN"/>
          </a:p>
        </p:txBody>
      </p:sp>
      <p:sp>
        <p:nvSpPr>
          <p:cNvPr id="12" name="TextBox 11">
            <a:extLst>
              <a:ext uri="{FF2B5EF4-FFF2-40B4-BE49-F238E27FC236}">
                <a16:creationId xmlns:a16="http://schemas.microsoft.com/office/drawing/2014/main" id="{B4E8464F-D71A-4C4D-8FAE-AE1265BF1654}"/>
              </a:ext>
            </a:extLst>
          </p:cNvPr>
          <p:cNvSpPr txBox="1"/>
          <p:nvPr/>
        </p:nvSpPr>
        <p:spPr>
          <a:xfrm flipH="1">
            <a:off x="1445891" y="5701542"/>
            <a:ext cx="6774183"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hlinkClick r:id="rId4"/>
              </a:rPr>
              <a:t>Some open access journals</a:t>
            </a:r>
            <a:endParaRPr lang="en-IN" sz="2400" dirty="0"/>
          </a:p>
        </p:txBody>
      </p:sp>
    </p:spTree>
    <p:extLst>
      <p:ext uri="{BB962C8B-B14F-4D97-AF65-F5344CB8AC3E}">
        <p14:creationId xmlns:p14="http://schemas.microsoft.com/office/powerpoint/2010/main" val="150820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6" y="400050"/>
            <a:ext cx="10136508" cy="769441"/>
          </a:xfrm>
          <a:prstGeom prst="rect">
            <a:avLst/>
          </a:prstGeom>
          <a:noFill/>
        </p:spPr>
        <p:txBody>
          <a:bodyPr wrap="square" rtlCol="0">
            <a:spAutoFit/>
          </a:bodyPr>
          <a:lstStyle/>
          <a:p>
            <a:r>
              <a:rPr lang="en-IN" sz="4400" dirty="0"/>
              <a:t>Predatory journals</a:t>
            </a:r>
          </a:p>
        </p:txBody>
      </p:sp>
      <p:sp>
        <p:nvSpPr>
          <p:cNvPr id="3" name="TextBox 2">
            <a:extLst>
              <a:ext uri="{FF2B5EF4-FFF2-40B4-BE49-F238E27FC236}">
                <a16:creationId xmlns:a16="http://schemas.microsoft.com/office/drawing/2014/main" id="{7BAD963E-F88B-4652-A084-30CC9A35D14B}"/>
              </a:ext>
            </a:extLst>
          </p:cNvPr>
          <p:cNvSpPr txBox="1"/>
          <p:nvPr/>
        </p:nvSpPr>
        <p:spPr>
          <a:xfrm flipH="1">
            <a:off x="1102993" y="2496976"/>
            <a:ext cx="74218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hlinkClick r:id="rId2"/>
              </a:rPr>
              <a:t>Can you tell the difference?</a:t>
            </a:r>
            <a:endParaRPr lang="en-IN" sz="2800" dirty="0"/>
          </a:p>
        </p:txBody>
      </p:sp>
      <p:sp>
        <p:nvSpPr>
          <p:cNvPr id="7" name="Slide Number Placeholder 6">
            <a:extLst>
              <a:ext uri="{FF2B5EF4-FFF2-40B4-BE49-F238E27FC236}">
                <a16:creationId xmlns:a16="http://schemas.microsoft.com/office/drawing/2014/main" id="{A3DE1514-3AC7-4EFB-B7FD-DB083153F4B6}"/>
              </a:ext>
            </a:extLst>
          </p:cNvPr>
          <p:cNvSpPr>
            <a:spLocks noGrp="1"/>
          </p:cNvSpPr>
          <p:nvPr>
            <p:ph type="sldNum" sz="quarter" idx="12"/>
          </p:nvPr>
        </p:nvSpPr>
        <p:spPr/>
        <p:txBody>
          <a:bodyPr/>
          <a:lstStyle/>
          <a:p>
            <a:fld id="{8D5659E6-4529-4036-9A1B-E014395BDE6F}" type="slidenum">
              <a:rPr lang="en-IN" smtClean="0"/>
              <a:t>13</a:t>
            </a:fld>
            <a:endParaRPr lang="en-IN"/>
          </a:p>
        </p:txBody>
      </p:sp>
      <p:sp>
        <p:nvSpPr>
          <p:cNvPr id="8" name="TextBox 7">
            <a:extLst>
              <a:ext uri="{FF2B5EF4-FFF2-40B4-BE49-F238E27FC236}">
                <a16:creationId xmlns:a16="http://schemas.microsoft.com/office/drawing/2014/main" id="{FB19BB40-3B0F-4726-87A6-E746E16E7360}"/>
              </a:ext>
            </a:extLst>
          </p:cNvPr>
          <p:cNvSpPr txBox="1"/>
          <p:nvPr/>
        </p:nvSpPr>
        <p:spPr>
          <a:xfrm flipH="1">
            <a:off x="1102993" y="1420310"/>
            <a:ext cx="7421881" cy="954107"/>
          </a:xfrm>
          <a:prstGeom prst="rect">
            <a:avLst/>
          </a:prstGeom>
          <a:noFill/>
        </p:spPr>
        <p:txBody>
          <a:bodyPr wrap="square" rtlCol="0">
            <a:spAutoFit/>
          </a:bodyPr>
          <a:lstStyle/>
          <a:p>
            <a:pPr marL="457200" indent="-457200">
              <a:buFont typeface="Arial" panose="020B0604020202020204" pitchFamily="34" charset="0"/>
              <a:buChar char="•"/>
            </a:pPr>
            <a:r>
              <a:rPr lang="en-IN" sz="2800" dirty="0"/>
              <a:t>Will publish any article for payment</a:t>
            </a:r>
            <a:br>
              <a:rPr lang="en-IN" sz="2800" dirty="0"/>
            </a:br>
            <a:r>
              <a:rPr lang="en-IN" sz="2800" dirty="0"/>
              <a:t>(how is this different from open access?)</a:t>
            </a:r>
          </a:p>
        </p:txBody>
      </p:sp>
    </p:spTree>
    <p:extLst>
      <p:ext uri="{BB962C8B-B14F-4D97-AF65-F5344CB8AC3E}">
        <p14:creationId xmlns:p14="http://schemas.microsoft.com/office/powerpoint/2010/main" val="24817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6" y="400050"/>
            <a:ext cx="10136508" cy="769441"/>
          </a:xfrm>
          <a:prstGeom prst="rect">
            <a:avLst/>
          </a:prstGeom>
          <a:noFill/>
        </p:spPr>
        <p:txBody>
          <a:bodyPr wrap="square" rtlCol="0">
            <a:spAutoFit/>
          </a:bodyPr>
          <a:lstStyle/>
          <a:p>
            <a:r>
              <a:rPr lang="en-IN" sz="4400" dirty="0"/>
              <a:t>Predatory journals</a:t>
            </a:r>
          </a:p>
        </p:txBody>
      </p:sp>
      <p:sp>
        <p:nvSpPr>
          <p:cNvPr id="3" name="TextBox 2">
            <a:extLst>
              <a:ext uri="{FF2B5EF4-FFF2-40B4-BE49-F238E27FC236}">
                <a16:creationId xmlns:a16="http://schemas.microsoft.com/office/drawing/2014/main" id="{7BAD963E-F88B-4652-A084-30CC9A35D14B}"/>
              </a:ext>
            </a:extLst>
          </p:cNvPr>
          <p:cNvSpPr txBox="1"/>
          <p:nvPr/>
        </p:nvSpPr>
        <p:spPr>
          <a:xfrm flipH="1">
            <a:off x="922018" y="1468276"/>
            <a:ext cx="74218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hlinkClick r:id="rId2"/>
              </a:rPr>
              <a:t>Beall’s list</a:t>
            </a:r>
            <a:endParaRPr lang="en-IN" sz="2800" dirty="0"/>
          </a:p>
        </p:txBody>
      </p:sp>
      <p:sp>
        <p:nvSpPr>
          <p:cNvPr id="7" name="Slide Number Placeholder 6">
            <a:extLst>
              <a:ext uri="{FF2B5EF4-FFF2-40B4-BE49-F238E27FC236}">
                <a16:creationId xmlns:a16="http://schemas.microsoft.com/office/drawing/2014/main" id="{A3DE1514-3AC7-4EFB-B7FD-DB083153F4B6}"/>
              </a:ext>
            </a:extLst>
          </p:cNvPr>
          <p:cNvSpPr>
            <a:spLocks noGrp="1"/>
          </p:cNvSpPr>
          <p:nvPr>
            <p:ph type="sldNum" sz="quarter" idx="12"/>
          </p:nvPr>
        </p:nvSpPr>
        <p:spPr/>
        <p:txBody>
          <a:bodyPr/>
          <a:lstStyle/>
          <a:p>
            <a:fld id="{8D5659E6-4529-4036-9A1B-E014395BDE6F}" type="slidenum">
              <a:rPr lang="en-IN" smtClean="0"/>
              <a:t>14</a:t>
            </a:fld>
            <a:endParaRPr lang="en-IN"/>
          </a:p>
        </p:txBody>
      </p:sp>
      <p:sp>
        <p:nvSpPr>
          <p:cNvPr id="10" name="TextBox 9">
            <a:extLst>
              <a:ext uri="{FF2B5EF4-FFF2-40B4-BE49-F238E27FC236}">
                <a16:creationId xmlns:a16="http://schemas.microsoft.com/office/drawing/2014/main" id="{0923317D-C15F-446F-9957-86ED1276FCF4}"/>
              </a:ext>
            </a:extLst>
          </p:cNvPr>
          <p:cNvSpPr txBox="1"/>
          <p:nvPr/>
        </p:nvSpPr>
        <p:spPr>
          <a:xfrm flipH="1">
            <a:off x="1331592" y="2293628"/>
            <a:ext cx="9384032" cy="2246769"/>
          </a:xfrm>
          <a:prstGeom prst="rect">
            <a:avLst/>
          </a:prstGeom>
          <a:noFill/>
        </p:spPr>
        <p:txBody>
          <a:bodyPr wrap="square" rtlCol="0">
            <a:spAutoFit/>
          </a:bodyPr>
          <a:lstStyle/>
          <a:p>
            <a:r>
              <a:rPr lang="en-IN" sz="2800" dirty="0"/>
              <a:t>“</a:t>
            </a:r>
            <a:r>
              <a:rPr lang="en-US" sz="2800" dirty="0"/>
              <a:t>Within a few years, the list gained prominence and traction among scholars. By the end of 2016, it listed over 900 journals. In early 2017, Beall deleted his blog and the list, following complaints and threats of legal action from publishers. </a:t>
            </a:r>
            <a:r>
              <a:rPr lang="en-US" sz="2800" dirty="0">
                <a:hlinkClick r:id="rId2"/>
              </a:rPr>
              <a:t>An archived version of the list</a:t>
            </a:r>
            <a:r>
              <a:rPr lang="en-US" sz="2800" dirty="0"/>
              <a:t> still exists online.”</a:t>
            </a:r>
            <a:endParaRPr lang="en-IN" sz="2800" dirty="0"/>
          </a:p>
        </p:txBody>
      </p:sp>
      <p:sp>
        <p:nvSpPr>
          <p:cNvPr id="11" name="TextBox 10">
            <a:extLst>
              <a:ext uri="{FF2B5EF4-FFF2-40B4-BE49-F238E27FC236}">
                <a16:creationId xmlns:a16="http://schemas.microsoft.com/office/drawing/2014/main" id="{9E73E58D-726F-4B8B-A701-C3B09C960612}"/>
              </a:ext>
            </a:extLst>
          </p:cNvPr>
          <p:cNvSpPr txBox="1"/>
          <p:nvPr/>
        </p:nvSpPr>
        <p:spPr>
          <a:xfrm flipH="1">
            <a:off x="3733800" y="4842530"/>
            <a:ext cx="6905625" cy="461665"/>
          </a:xfrm>
          <a:prstGeom prst="rect">
            <a:avLst/>
          </a:prstGeom>
          <a:noFill/>
        </p:spPr>
        <p:txBody>
          <a:bodyPr wrap="square" rtlCol="0">
            <a:spAutoFit/>
          </a:bodyPr>
          <a:lstStyle/>
          <a:p>
            <a:r>
              <a:rPr lang="en-IN" sz="2400" dirty="0"/>
              <a:t>(from: </a:t>
            </a:r>
            <a:r>
              <a:rPr lang="en-IN" sz="2400" dirty="0">
                <a:hlinkClick r:id="rId3"/>
              </a:rPr>
              <a:t>https://paperpile.com/g/predatory-journals/</a:t>
            </a:r>
            <a:r>
              <a:rPr lang="en-IN" sz="2400" dirty="0"/>
              <a:t>)</a:t>
            </a:r>
          </a:p>
        </p:txBody>
      </p:sp>
    </p:spTree>
    <p:extLst>
      <p:ext uri="{BB962C8B-B14F-4D97-AF65-F5344CB8AC3E}">
        <p14:creationId xmlns:p14="http://schemas.microsoft.com/office/powerpoint/2010/main" val="4103483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2018823" y="2967335"/>
            <a:ext cx="8154354" cy="923330"/>
          </a:xfrm>
          <a:prstGeom prst="rect">
            <a:avLst/>
          </a:prstGeom>
          <a:solidFill>
            <a:srgbClr val="FFFF00"/>
          </a:solidFill>
        </p:spPr>
        <p:txBody>
          <a:bodyPr wrap="square" rtlCol="0">
            <a:spAutoFit/>
          </a:bodyPr>
          <a:lstStyle/>
          <a:p>
            <a:pPr algn="ctr"/>
            <a:r>
              <a:rPr lang="en-IN" sz="5400" b="1" dirty="0">
                <a:latin typeface="Footlight MT Light" panose="0204060206030A020304" pitchFamily="18" charset="0"/>
              </a:rPr>
              <a:t>Good and Bad Publications</a:t>
            </a:r>
          </a:p>
        </p:txBody>
      </p:sp>
      <p:sp>
        <p:nvSpPr>
          <p:cNvPr id="7" name="Slide Number Placeholder 6">
            <a:extLst>
              <a:ext uri="{FF2B5EF4-FFF2-40B4-BE49-F238E27FC236}">
                <a16:creationId xmlns:a16="http://schemas.microsoft.com/office/drawing/2014/main" id="{D2876BE0-45B5-4340-B159-4A0CF92ED089}"/>
              </a:ext>
            </a:extLst>
          </p:cNvPr>
          <p:cNvSpPr>
            <a:spLocks noGrp="1"/>
          </p:cNvSpPr>
          <p:nvPr>
            <p:ph type="sldNum" sz="quarter" idx="12"/>
          </p:nvPr>
        </p:nvSpPr>
        <p:spPr/>
        <p:txBody>
          <a:bodyPr/>
          <a:lstStyle/>
          <a:p>
            <a:fld id="{8D5659E6-4529-4036-9A1B-E014395BDE6F}" type="slidenum">
              <a:rPr lang="en-IN" smtClean="0"/>
              <a:t>15</a:t>
            </a:fld>
            <a:endParaRPr lang="en-IN"/>
          </a:p>
        </p:txBody>
      </p:sp>
    </p:spTree>
    <p:extLst>
      <p:ext uri="{BB962C8B-B14F-4D97-AF65-F5344CB8AC3E}">
        <p14:creationId xmlns:p14="http://schemas.microsoft.com/office/powerpoint/2010/main" val="631224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Publications: Good and bad</a:t>
            </a:r>
          </a:p>
        </p:txBody>
      </p:sp>
      <p:sp>
        <p:nvSpPr>
          <p:cNvPr id="4" name="TextBox 3">
            <a:extLst>
              <a:ext uri="{FF2B5EF4-FFF2-40B4-BE49-F238E27FC236}">
                <a16:creationId xmlns:a16="http://schemas.microsoft.com/office/drawing/2014/main" id="{44355D22-EF87-4761-85D1-B9ADEE5407D8}"/>
              </a:ext>
            </a:extLst>
          </p:cNvPr>
          <p:cNvSpPr txBox="1"/>
          <p:nvPr/>
        </p:nvSpPr>
        <p:spPr>
          <a:xfrm flipH="1">
            <a:off x="1122043" y="1341417"/>
            <a:ext cx="74218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FFP: fabrication, falsification, plagiarism</a:t>
            </a:r>
          </a:p>
        </p:txBody>
      </p:sp>
      <p:sp>
        <p:nvSpPr>
          <p:cNvPr id="5" name="Slide Number Placeholder 4">
            <a:extLst>
              <a:ext uri="{FF2B5EF4-FFF2-40B4-BE49-F238E27FC236}">
                <a16:creationId xmlns:a16="http://schemas.microsoft.com/office/drawing/2014/main" id="{AE4F5AB0-7FBE-4F97-96F4-98CFDA5A5549}"/>
              </a:ext>
            </a:extLst>
          </p:cNvPr>
          <p:cNvSpPr>
            <a:spLocks noGrp="1"/>
          </p:cNvSpPr>
          <p:nvPr>
            <p:ph type="sldNum" sz="quarter" idx="12"/>
          </p:nvPr>
        </p:nvSpPr>
        <p:spPr/>
        <p:txBody>
          <a:bodyPr/>
          <a:lstStyle/>
          <a:p>
            <a:fld id="{8D5659E6-4529-4036-9A1B-E014395BDE6F}" type="slidenum">
              <a:rPr lang="en-IN" smtClean="0"/>
              <a:t>16</a:t>
            </a:fld>
            <a:endParaRPr lang="en-IN"/>
          </a:p>
        </p:txBody>
      </p:sp>
      <p:sp>
        <p:nvSpPr>
          <p:cNvPr id="12" name="TextBox 11">
            <a:extLst>
              <a:ext uri="{FF2B5EF4-FFF2-40B4-BE49-F238E27FC236}">
                <a16:creationId xmlns:a16="http://schemas.microsoft.com/office/drawing/2014/main" id="{EFB8EE5A-CAD6-4C99-A2BB-70A974D413F3}"/>
              </a:ext>
            </a:extLst>
          </p:cNvPr>
          <p:cNvSpPr txBox="1"/>
          <p:nvPr/>
        </p:nvSpPr>
        <p:spPr>
          <a:xfrm flipH="1">
            <a:off x="1122043" y="2217154"/>
            <a:ext cx="9707882" cy="523220"/>
          </a:xfrm>
          <a:prstGeom prst="rect">
            <a:avLst/>
          </a:prstGeom>
          <a:noFill/>
          <a:ln>
            <a:solidFill>
              <a:srgbClr val="FF0000"/>
            </a:solidFill>
          </a:ln>
        </p:spPr>
        <p:txBody>
          <a:bodyPr wrap="square" rtlCol="0">
            <a:spAutoFit/>
          </a:bodyPr>
          <a:lstStyle/>
          <a:p>
            <a:r>
              <a:rPr lang="en-IN" sz="2800" b="1" dirty="0"/>
              <a:t>Question:</a:t>
            </a:r>
            <a:r>
              <a:rPr lang="en-IN" sz="2800" dirty="0"/>
              <a:t> What would this mean for a theoretical paper?</a:t>
            </a:r>
          </a:p>
        </p:txBody>
      </p:sp>
    </p:spTree>
    <p:extLst>
      <p:ext uri="{BB962C8B-B14F-4D97-AF65-F5344CB8AC3E}">
        <p14:creationId xmlns:p14="http://schemas.microsoft.com/office/powerpoint/2010/main" val="4193423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Publications: Good and bad</a:t>
            </a:r>
          </a:p>
        </p:txBody>
      </p:sp>
      <p:sp>
        <p:nvSpPr>
          <p:cNvPr id="4" name="TextBox 3">
            <a:extLst>
              <a:ext uri="{FF2B5EF4-FFF2-40B4-BE49-F238E27FC236}">
                <a16:creationId xmlns:a16="http://schemas.microsoft.com/office/drawing/2014/main" id="{44355D22-EF87-4761-85D1-B9ADEE5407D8}"/>
              </a:ext>
            </a:extLst>
          </p:cNvPr>
          <p:cNvSpPr txBox="1"/>
          <p:nvPr/>
        </p:nvSpPr>
        <p:spPr>
          <a:xfrm flipH="1">
            <a:off x="1122043" y="1341417"/>
            <a:ext cx="74218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What does a </a:t>
            </a:r>
            <a:r>
              <a:rPr lang="en-IN" sz="2800" b="1" dirty="0"/>
              <a:t>good</a:t>
            </a:r>
            <a:r>
              <a:rPr lang="en-IN" sz="2800" dirty="0"/>
              <a:t> publication look like?</a:t>
            </a:r>
          </a:p>
        </p:txBody>
      </p:sp>
      <p:sp>
        <p:nvSpPr>
          <p:cNvPr id="8" name="TextBox 7">
            <a:extLst>
              <a:ext uri="{FF2B5EF4-FFF2-40B4-BE49-F238E27FC236}">
                <a16:creationId xmlns:a16="http://schemas.microsoft.com/office/drawing/2014/main" id="{E926AFC3-314C-4036-8585-A491485CED8C}"/>
              </a:ext>
            </a:extLst>
          </p:cNvPr>
          <p:cNvSpPr txBox="1"/>
          <p:nvPr/>
        </p:nvSpPr>
        <p:spPr>
          <a:xfrm flipH="1">
            <a:off x="1445888" y="2007516"/>
            <a:ext cx="6774183"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Complete proofs!</a:t>
            </a:r>
          </a:p>
        </p:txBody>
      </p:sp>
      <p:sp>
        <p:nvSpPr>
          <p:cNvPr id="11" name="TextBox 10">
            <a:extLst>
              <a:ext uri="{FF2B5EF4-FFF2-40B4-BE49-F238E27FC236}">
                <a16:creationId xmlns:a16="http://schemas.microsoft.com/office/drawing/2014/main" id="{DC73821A-DE3F-46B5-A3E8-F931E17B15D6}"/>
              </a:ext>
            </a:extLst>
          </p:cNvPr>
          <p:cNvSpPr txBox="1"/>
          <p:nvPr/>
        </p:nvSpPr>
        <p:spPr>
          <a:xfrm flipH="1">
            <a:off x="1445888" y="2563418"/>
            <a:ext cx="6774183"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Give context, describe related work</a:t>
            </a:r>
          </a:p>
        </p:txBody>
      </p:sp>
      <p:sp>
        <p:nvSpPr>
          <p:cNvPr id="16" name="TextBox 15">
            <a:extLst>
              <a:ext uri="{FF2B5EF4-FFF2-40B4-BE49-F238E27FC236}">
                <a16:creationId xmlns:a16="http://schemas.microsoft.com/office/drawing/2014/main" id="{8B3B51F6-4AAD-41E9-BCD4-988BC7903A5E}"/>
              </a:ext>
            </a:extLst>
          </p:cNvPr>
          <p:cNvSpPr txBox="1"/>
          <p:nvPr/>
        </p:nvSpPr>
        <p:spPr>
          <a:xfrm flipH="1">
            <a:off x="1445887" y="3119320"/>
            <a:ext cx="6774183"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Acknowledge ideas from other sources</a:t>
            </a:r>
          </a:p>
        </p:txBody>
      </p:sp>
      <p:sp>
        <p:nvSpPr>
          <p:cNvPr id="17" name="TextBox 16">
            <a:extLst>
              <a:ext uri="{FF2B5EF4-FFF2-40B4-BE49-F238E27FC236}">
                <a16:creationId xmlns:a16="http://schemas.microsoft.com/office/drawing/2014/main" id="{BF3CB830-A59A-43C8-9BFC-F37A1E4EB443}"/>
              </a:ext>
            </a:extLst>
          </p:cNvPr>
          <p:cNvSpPr txBox="1"/>
          <p:nvPr/>
        </p:nvSpPr>
        <p:spPr>
          <a:xfrm flipH="1">
            <a:off x="1445887" y="3675222"/>
            <a:ext cx="6774183"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Understandable in the venue it is published</a:t>
            </a:r>
          </a:p>
        </p:txBody>
      </p:sp>
      <p:sp>
        <p:nvSpPr>
          <p:cNvPr id="5" name="Slide Number Placeholder 4">
            <a:extLst>
              <a:ext uri="{FF2B5EF4-FFF2-40B4-BE49-F238E27FC236}">
                <a16:creationId xmlns:a16="http://schemas.microsoft.com/office/drawing/2014/main" id="{AE4F5AB0-7FBE-4F97-96F4-98CFDA5A5549}"/>
              </a:ext>
            </a:extLst>
          </p:cNvPr>
          <p:cNvSpPr>
            <a:spLocks noGrp="1"/>
          </p:cNvSpPr>
          <p:nvPr>
            <p:ph type="sldNum" sz="quarter" idx="12"/>
          </p:nvPr>
        </p:nvSpPr>
        <p:spPr/>
        <p:txBody>
          <a:bodyPr/>
          <a:lstStyle/>
          <a:p>
            <a:fld id="{8D5659E6-4529-4036-9A1B-E014395BDE6F}" type="slidenum">
              <a:rPr lang="en-IN" smtClean="0"/>
              <a:t>17</a:t>
            </a:fld>
            <a:endParaRPr lang="en-IN"/>
          </a:p>
        </p:txBody>
      </p:sp>
      <p:sp>
        <p:nvSpPr>
          <p:cNvPr id="9" name="TextBox 8">
            <a:extLst>
              <a:ext uri="{FF2B5EF4-FFF2-40B4-BE49-F238E27FC236}">
                <a16:creationId xmlns:a16="http://schemas.microsoft.com/office/drawing/2014/main" id="{5D5540FC-DC31-44D1-8C6D-BB6FEA64BC06}"/>
              </a:ext>
            </a:extLst>
          </p:cNvPr>
          <p:cNvSpPr txBox="1"/>
          <p:nvPr/>
        </p:nvSpPr>
        <p:spPr>
          <a:xfrm flipH="1">
            <a:off x="1122043" y="4731754"/>
            <a:ext cx="9707882" cy="523220"/>
          </a:xfrm>
          <a:prstGeom prst="rect">
            <a:avLst/>
          </a:prstGeom>
          <a:noFill/>
          <a:ln>
            <a:solidFill>
              <a:srgbClr val="FF0000"/>
            </a:solidFill>
          </a:ln>
        </p:spPr>
        <p:txBody>
          <a:bodyPr wrap="square" rtlCol="0">
            <a:spAutoFit/>
          </a:bodyPr>
          <a:lstStyle/>
          <a:p>
            <a:r>
              <a:rPr lang="en-IN" sz="2800" b="1" dirty="0"/>
              <a:t>Question:</a:t>
            </a:r>
            <a:r>
              <a:rPr lang="en-IN" sz="2800" dirty="0"/>
              <a:t> What else makes a </a:t>
            </a:r>
            <a:r>
              <a:rPr lang="en-IN" sz="2800" b="1" dirty="0"/>
              <a:t>good</a:t>
            </a:r>
            <a:r>
              <a:rPr lang="en-IN" sz="2800" dirty="0"/>
              <a:t> publication?</a:t>
            </a:r>
          </a:p>
        </p:txBody>
      </p:sp>
    </p:spTree>
    <p:extLst>
      <p:ext uri="{BB962C8B-B14F-4D97-AF65-F5344CB8AC3E}">
        <p14:creationId xmlns:p14="http://schemas.microsoft.com/office/powerpoint/2010/main" val="278118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Publications: Good and bad</a:t>
            </a:r>
          </a:p>
        </p:txBody>
      </p:sp>
      <p:sp>
        <p:nvSpPr>
          <p:cNvPr id="4" name="TextBox 3">
            <a:extLst>
              <a:ext uri="{FF2B5EF4-FFF2-40B4-BE49-F238E27FC236}">
                <a16:creationId xmlns:a16="http://schemas.microsoft.com/office/drawing/2014/main" id="{44355D22-EF87-4761-85D1-B9ADEE5407D8}"/>
              </a:ext>
            </a:extLst>
          </p:cNvPr>
          <p:cNvSpPr txBox="1"/>
          <p:nvPr/>
        </p:nvSpPr>
        <p:spPr>
          <a:xfrm flipH="1">
            <a:off x="1122043" y="1341417"/>
            <a:ext cx="74218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What does a </a:t>
            </a:r>
            <a:r>
              <a:rPr lang="en-IN" sz="2800" b="1" dirty="0"/>
              <a:t>bad</a:t>
            </a:r>
            <a:r>
              <a:rPr lang="en-IN" sz="2800" dirty="0"/>
              <a:t> publication look like?</a:t>
            </a:r>
          </a:p>
        </p:txBody>
      </p:sp>
      <p:sp>
        <p:nvSpPr>
          <p:cNvPr id="8" name="TextBox 7">
            <a:extLst>
              <a:ext uri="{FF2B5EF4-FFF2-40B4-BE49-F238E27FC236}">
                <a16:creationId xmlns:a16="http://schemas.microsoft.com/office/drawing/2014/main" id="{E926AFC3-314C-4036-8585-A491485CED8C}"/>
              </a:ext>
            </a:extLst>
          </p:cNvPr>
          <p:cNvSpPr txBox="1"/>
          <p:nvPr/>
        </p:nvSpPr>
        <p:spPr>
          <a:xfrm flipH="1">
            <a:off x="1445887" y="2007516"/>
            <a:ext cx="9222112"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Incomplete proofs, reference to non-existent “full version”</a:t>
            </a:r>
          </a:p>
        </p:txBody>
      </p:sp>
      <p:sp>
        <p:nvSpPr>
          <p:cNvPr id="11" name="TextBox 10">
            <a:extLst>
              <a:ext uri="{FF2B5EF4-FFF2-40B4-BE49-F238E27FC236}">
                <a16:creationId xmlns:a16="http://schemas.microsoft.com/office/drawing/2014/main" id="{DC73821A-DE3F-46B5-A3E8-F931E17B15D6}"/>
              </a:ext>
            </a:extLst>
          </p:cNvPr>
          <p:cNvSpPr txBox="1"/>
          <p:nvPr/>
        </p:nvSpPr>
        <p:spPr>
          <a:xfrm flipH="1">
            <a:off x="1445887" y="2563418"/>
            <a:ext cx="9117337"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No context; assume reader is already familiar with existing work</a:t>
            </a:r>
          </a:p>
        </p:txBody>
      </p:sp>
      <p:sp>
        <p:nvSpPr>
          <p:cNvPr id="16" name="TextBox 15">
            <a:extLst>
              <a:ext uri="{FF2B5EF4-FFF2-40B4-BE49-F238E27FC236}">
                <a16:creationId xmlns:a16="http://schemas.microsoft.com/office/drawing/2014/main" id="{8B3B51F6-4AAD-41E9-BCD4-988BC7903A5E}"/>
              </a:ext>
            </a:extLst>
          </p:cNvPr>
          <p:cNvSpPr txBox="1"/>
          <p:nvPr/>
        </p:nvSpPr>
        <p:spPr>
          <a:xfrm flipH="1">
            <a:off x="1445886" y="3119320"/>
            <a:ext cx="9384038"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Use of ideas from other sources without acknowledgement</a:t>
            </a:r>
          </a:p>
        </p:txBody>
      </p:sp>
      <p:sp>
        <p:nvSpPr>
          <p:cNvPr id="17" name="TextBox 16">
            <a:extLst>
              <a:ext uri="{FF2B5EF4-FFF2-40B4-BE49-F238E27FC236}">
                <a16:creationId xmlns:a16="http://schemas.microsoft.com/office/drawing/2014/main" id="{BF3CB830-A59A-43C8-9BFC-F37A1E4EB443}"/>
              </a:ext>
            </a:extLst>
          </p:cNvPr>
          <p:cNvSpPr txBox="1"/>
          <p:nvPr/>
        </p:nvSpPr>
        <p:spPr>
          <a:xfrm flipH="1">
            <a:off x="1445886" y="3675222"/>
            <a:ext cx="8926838" cy="830997"/>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Paper consists of 26 lemmas and 15 claims without any intuition or proof outline...</a:t>
            </a:r>
          </a:p>
        </p:txBody>
      </p:sp>
      <p:sp>
        <p:nvSpPr>
          <p:cNvPr id="5" name="Slide Number Placeholder 4">
            <a:extLst>
              <a:ext uri="{FF2B5EF4-FFF2-40B4-BE49-F238E27FC236}">
                <a16:creationId xmlns:a16="http://schemas.microsoft.com/office/drawing/2014/main" id="{AE4F5AB0-7FBE-4F97-96F4-98CFDA5A5549}"/>
              </a:ext>
            </a:extLst>
          </p:cNvPr>
          <p:cNvSpPr>
            <a:spLocks noGrp="1"/>
          </p:cNvSpPr>
          <p:nvPr>
            <p:ph type="sldNum" sz="quarter" idx="12"/>
          </p:nvPr>
        </p:nvSpPr>
        <p:spPr/>
        <p:txBody>
          <a:bodyPr/>
          <a:lstStyle/>
          <a:p>
            <a:fld id="{8D5659E6-4529-4036-9A1B-E014395BDE6F}" type="slidenum">
              <a:rPr lang="en-IN" smtClean="0"/>
              <a:t>18</a:t>
            </a:fld>
            <a:endParaRPr lang="en-IN"/>
          </a:p>
        </p:txBody>
      </p:sp>
      <p:sp>
        <p:nvSpPr>
          <p:cNvPr id="9" name="TextBox 8">
            <a:extLst>
              <a:ext uri="{FF2B5EF4-FFF2-40B4-BE49-F238E27FC236}">
                <a16:creationId xmlns:a16="http://schemas.microsoft.com/office/drawing/2014/main" id="{5D5540FC-DC31-44D1-8C6D-BB6FEA64BC06}"/>
              </a:ext>
            </a:extLst>
          </p:cNvPr>
          <p:cNvSpPr txBox="1"/>
          <p:nvPr/>
        </p:nvSpPr>
        <p:spPr>
          <a:xfrm flipH="1">
            <a:off x="1122043" y="4993364"/>
            <a:ext cx="9707882" cy="523220"/>
          </a:xfrm>
          <a:prstGeom prst="rect">
            <a:avLst/>
          </a:prstGeom>
          <a:noFill/>
          <a:ln>
            <a:solidFill>
              <a:srgbClr val="FF0000"/>
            </a:solidFill>
          </a:ln>
        </p:spPr>
        <p:txBody>
          <a:bodyPr wrap="square" rtlCol="0">
            <a:spAutoFit/>
          </a:bodyPr>
          <a:lstStyle/>
          <a:p>
            <a:r>
              <a:rPr lang="en-IN" sz="2800" b="1" dirty="0"/>
              <a:t>Question:</a:t>
            </a:r>
            <a:r>
              <a:rPr lang="en-IN" sz="2800" dirty="0"/>
              <a:t> What else makes a </a:t>
            </a:r>
            <a:r>
              <a:rPr lang="en-IN" sz="2800" b="1" dirty="0"/>
              <a:t>bad</a:t>
            </a:r>
            <a:r>
              <a:rPr lang="en-IN" sz="2800" dirty="0"/>
              <a:t> publication?</a:t>
            </a:r>
          </a:p>
        </p:txBody>
      </p:sp>
    </p:spTree>
    <p:extLst>
      <p:ext uri="{BB962C8B-B14F-4D97-AF65-F5344CB8AC3E}">
        <p14:creationId xmlns:p14="http://schemas.microsoft.com/office/powerpoint/2010/main" val="192030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Publications: Authorship</a:t>
            </a:r>
          </a:p>
        </p:txBody>
      </p:sp>
      <p:sp>
        <p:nvSpPr>
          <p:cNvPr id="4" name="TextBox 3">
            <a:extLst>
              <a:ext uri="{FF2B5EF4-FFF2-40B4-BE49-F238E27FC236}">
                <a16:creationId xmlns:a16="http://schemas.microsoft.com/office/drawing/2014/main" id="{44355D22-EF87-4761-85D1-B9ADEE5407D8}"/>
              </a:ext>
            </a:extLst>
          </p:cNvPr>
          <p:cNvSpPr txBox="1"/>
          <p:nvPr/>
        </p:nvSpPr>
        <p:spPr>
          <a:xfrm flipH="1">
            <a:off x="1122043" y="1341417"/>
            <a:ext cx="74218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Who are the “authors” of a paper?</a:t>
            </a:r>
          </a:p>
        </p:txBody>
      </p:sp>
      <p:sp>
        <p:nvSpPr>
          <p:cNvPr id="8" name="TextBox 7">
            <a:extLst>
              <a:ext uri="{FF2B5EF4-FFF2-40B4-BE49-F238E27FC236}">
                <a16:creationId xmlns:a16="http://schemas.microsoft.com/office/drawing/2014/main" id="{E926AFC3-314C-4036-8585-A491485CED8C}"/>
              </a:ext>
            </a:extLst>
          </p:cNvPr>
          <p:cNvSpPr txBox="1"/>
          <p:nvPr/>
        </p:nvSpPr>
        <p:spPr>
          <a:xfrm flipH="1">
            <a:off x="1445887" y="2007516"/>
            <a:ext cx="9222112"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ACM </a:t>
            </a:r>
            <a:r>
              <a:rPr lang="en-IN" sz="2400" dirty="0">
                <a:hlinkClick r:id="rId2"/>
              </a:rPr>
              <a:t>policy</a:t>
            </a:r>
            <a:r>
              <a:rPr lang="en-IN" sz="2400" dirty="0"/>
              <a:t> on authorship</a:t>
            </a:r>
          </a:p>
        </p:txBody>
      </p:sp>
      <p:sp>
        <p:nvSpPr>
          <p:cNvPr id="11" name="TextBox 10">
            <a:extLst>
              <a:ext uri="{FF2B5EF4-FFF2-40B4-BE49-F238E27FC236}">
                <a16:creationId xmlns:a16="http://schemas.microsoft.com/office/drawing/2014/main" id="{DC73821A-DE3F-46B5-A3E8-F931E17B15D6}"/>
              </a:ext>
            </a:extLst>
          </p:cNvPr>
          <p:cNvSpPr txBox="1"/>
          <p:nvPr/>
        </p:nvSpPr>
        <p:spPr>
          <a:xfrm flipH="1">
            <a:off x="1445887" y="2563418"/>
            <a:ext cx="9117337"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IEEE </a:t>
            </a:r>
            <a:r>
              <a:rPr lang="en-IN" sz="2400" dirty="0">
                <a:hlinkClick r:id="rId3"/>
              </a:rPr>
              <a:t>policy</a:t>
            </a:r>
            <a:endParaRPr lang="en-IN" sz="2400" dirty="0"/>
          </a:p>
        </p:txBody>
      </p:sp>
      <p:sp>
        <p:nvSpPr>
          <p:cNvPr id="5" name="Slide Number Placeholder 4">
            <a:extLst>
              <a:ext uri="{FF2B5EF4-FFF2-40B4-BE49-F238E27FC236}">
                <a16:creationId xmlns:a16="http://schemas.microsoft.com/office/drawing/2014/main" id="{AE4F5AB0-7FBE-4F97-96F4-98CFDA5A5549}"/>
              </a:ext>
            </a:extLst>
          </p:cNvPr>
          <p:cNvSpPr>
            <a:spLocks noGrp="1"/>
          </p:cNvSpPr>
          <p:nvPr>
            <p:ph type="sldNum" sz="quarter" idx="12"/>
          </p:nvPr>
        </p:nvSpPr>
        <p:spPr/>
        <p:txBody>
          <a:bodyPr/>
          <a:lstStyle/>
          <a:p>
            <a:fld id="{8D5659E6-4529-4036-9A1B-E014395BDE6F}" type="slidenum">
              <a:rPr lang="en-IN" smtClean="0"/>
              <a:t>19</a:t>
            </a:fld>
            <a:endParaRPr lang="en-IN"/>
          </a:p>
        </p:txBody>
      </p:sp>
    </p:spTree>
    <p:extLst>
      <p:ext uri="{BB962C8B-B14F-4D97-AF65-F5344CB8AC3E}">
        <p14:creationId xmlns:p14="http://schemas.microsoft.com/office/powerpoint/2010/main" val="127906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9" y="400050"/>
            <a:ext cx="4869181" cy="769441"/>
          </a:xfrm>
          <a:prstGeom prst="rect">
            <a:avLst/>
          </a:prstGeom>
          <a:noFill/>
        </p:spPr>
        <p:txBody>
          <a:bodyPr wrap="square" rtlCol="0">
            <a:spAutoFit/>
          </a:bodyPr>
          <a:lstStyle/>
          <a:p>
            <a:r>
              <a:rPr lang="en-IN" sz="4400" dirty="0"/>
              <a:t>Why are we here</a:t>
            </a:r>
          </a:p>
        </p:txBody>
      </p:sp>
      <p:pic>
        <p:nvPicPr>
          <p:cNvPr id="7" name="Picture 6">
            <a:extLst>
              <a:ext uri="{FF2B5EF4-FFF2-40B4-BE49-F238E27FC236}">
                <a16:creationId xmlns:a16="http://schemas.microsoft.com/office/drawing/2014/main" id="{371B3E5A-1692-4B1A-BDF2-285298585340}"/>
              </a:ext>
            </a:extLst>
          </p:cNvPr>
          <p:cNvPicPr>
            <a:picLocks noChangeAspect="1"/>
          </p:cNvPicPr>
          <p:nvPr/>
        </p:nvPicPr>
        <p:blipFill>
          <a:blip r:embed="rId2"/>
          <a:stretch>
            <a:fillRect/>
          </a:stretch>
        </p:blipFill>
        <p:spPr>
          <a:xfrm>
            <a:off x="579119" y="1384757"/>
            <a:ext cx="8782050" cy="3438977"/>
          </a:xfrm>
          <a:prstGeom prst="rect">
            <a:avLst/>
          </a:prstGeom>
        </p:spPr>
      </p:pic>
      <p:sp>
        <p:nvSpPr>
          <p:cNvPr id="9" name="Slide Number Placeholder 8">
            <a:extLst>
              <a:ext uri="{FF2B5EF4-FFF2-40B4-BE49-F238E27FC236}">
                <a16:creationId xmlns:a16="http://schemas.microsoft.com/office/drawing/2014/main" id="{D2DF0EA3-9B5B-4733-9AE6-7557C0F8C6DE}"/>
              </a:ext>
            </a:extLst>
          </p:cNvPr>
          <p:cNvSpPr>
            <a:spLocks noGrp="1"/>
          </p:cNvSpPr>
          <p:nvPr>
            <p:ph type="sldNum" sz="quarter" idx="12"/>
          </p:nvPr>
        </p:nvSpPr>
        <p:spPr/>
        <p:txBody>
          <a:bodyPr/>
          <a:lstStyle/>
          <a:p>
            <a:fld id="{8D5659E6-4529-4036-9A1B-E014395BDE6F}" type="slidenum">
              <a:rPr lang="en-IN" smtClean="0"/>
              <a:t>2</a:t>
            </a:fld>
            <a:endParaRPr lang="en-IN"/>
          </a:p>
        </p:txBody>
      </p:sp>
    </p:spTree>
    <p:extLst>
      <p:ext uri="{BB962C8B-B14F-4D97-AF65-F5344CB8AC3E}">
        <p14:creationId xmlns:p14="http://schemas.microsoft.com/office/powerpoint/2010/main" val="2845230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Publications: Authorship</a:t>
            </a:r>
          </a:p>
        </p:txBody>
      </p:sp>
      <p:sp>
        <p:nvSpPr>
          <p:cNvPr id="4" name="TextBox 3">
            <a:extLst>
              <a:ext uri="{FF2B5EF4-FFF2-40B4-BE49-F238E27FC236}">
                <a16:creationId xmlns:a16="http://schemas.microsoft.com/office/drawing/2014/main" id="{44355D22-EF87-4761-85D1-B9ADEE5407D8}"/>
              </a:ext>
            </a:extLst>
          </p:cNvPr>
          <p:cNvSpPr txBox="1"/>
          <p:nvPr/>
        </p:nvSpPr>
        <p:spPr>
          <a:xfrm flipH="1">
            <a:off x="1122043" y="1341417"/>
            <a:ext cx="74218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From the IEEE policy:</a:t>
            </a:r>
          </a:p>
        </p:txBody>
      </p:sp>
      <p:sp>
        <p:nvSpPr>
          <p:cNvPr id="5" name="Slide Number Placeholder 4">
            <a:extLst>
              <a:ext uri="{FF2B5EF4-FFF2-40B4-BE49-F238E27FC236}">
                <a16:creationId xmlns:a16="http://schemas.microsoft.com/office/drawing/2014/main" id="{AE4F5AB0-7FBE-4F97-96F4-98CFDA5A5549}"/>
              </a:ext>
            </a:extLst>
          </p:cNvPr>
          <p:cNvSpPr>
            <a:spLocks noGrp="1"/>
          </p:cNvSpPr>
          <p:nvPr>
            <p:ph type="sldNum" sz="quarter" idx="12"/>
          </p:nvPr>
        </p:nvSpPr>
        <p:spPr/>
        <p:txBody>
          <a:bodyPr/>
          <a:lstStyle/>
          <a:p>
            <a:fld id="{8D5659E6-4529-4036-9A1B-E014395BDE6F}" type="slidenum">
              <a:rPr lang="en-IN" smtClean="0"/>
              <a:t>20</a:t>
            </a:fld>
            <a:endParaRPr lang="en-IN"/>
          </a:p>
        </p:txBody>
      </p:sp>
      <p:pic>
        <p:nvPicPr>
          <p:cNvPr id="3" name="Picture 2">
            <a:extLst>
              <a:ext uri="{FF2B5EF4-FFF2-40B4-BE49-F238E27FC236}">
                <a16:creationId xmlns:a16="http://schemas.microsoft.com/office/drawing/2014/main" id="{9ABABAEA-E7C0-4652-AE63-BC60BB9916DA}"/>
              </a:ext>
            </a:extLst>
          </p:cNvPr>
          <p:cNvPicPr>
            <a:picLocks noChangeAspect="1"/>
          </p:cNvPicPr>
          <p:nvPr/>
        </p:nvPicPr>
        <p:blipFill>
          <a:blip r:embed="rId2"/>
          <a:stretch>
            <a:fillRect/>
          </a:stretch>
        </p:blipFill>
        <p:spPr>
          <a:xfrm>
            <a:off x="1689374" y="2132949"/>
            <a:ext cx="8144591" cy="4223401"/>
          </a:xfrm>
          <a:prstGeom prst="rect">
            <a:avLst/>
          </a:prstGeom>
          <a:ln>
            <a:solidFill>
              <a:schemeClr val="tx1"/>
            </a:solidFill>
          </a:ln>
        </p:spPr>
      </p:pic>
    </p:spTree>
    <p:extLst>
      <p:ext uri="{BB962C8B-B14F-4D97-AF65-F5344CB8AC3E}">
        <p14:creationId xmlns:p14="http://schemas.microsoft.com/office/powerpoint/2010/main" val="2865617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Publications: Authorship</a:t>
            </a:r>
          </a:p>
        </p:txBody>
      </p:sp>
      <p:sp>
        <p:nvSpPr>
          <p:cNvPr id="4" name="TextBox 3">
            <a:extLst>
              <a:ext uri="{FF2B5EF4-FFF2-40B4-BE49-F238E27FC236}">
                <a16:creationId xmlns:a16="http://schemas.microsoft.com/office/drawing/2014/main" id="{44355D22-EF87-4761-85D1-B9ADEE5407D8}"/>
              </a:ext>
            </a:extLst>
          </p:cNvPr>
          <p:cNvSpPr txBox="1"/>
          <p:nvPr/>
        </p:nvSpPr>
        <p:spPr>
          <a:xfrm flipH="1">
            <a:off x="1122043" y="1341417"/>
            <a:ext cx="74218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Still very vague...</a:t>
            </a:r>
          </a:p>
        </p:txBody>
      </p:sp>
      <p:sp>
        <p:nvSpPr>
          <p:cNvPr id="5" name="Slide Number Placeholder 4">
            <a:extLst>
              <a:ext uri="{FF2B5EF4-FFF2-40B4-BE49-F238E27FC236}">
                <a16:creationId xmlns:a16="http://schemas.microsoft.com/office/drawing/2014/main" id="{AE4F5AB0-7FBE-4F97-96F4-98CFDA5A5549}"/>
              </a:ext>
            </a:extLst>
          </p:cNvPr>
          <p:cNvSpPr>
            <a:spLocks noGrp="1"/>
          </p:cNvSpPr>
          <p:nvPr>
            <p:ph type="sldNum" sz="quarter" idx="12"/>
          </p:nvPr>
        </p:nvSpPr>
        <p:spPr/>
        <p:txBody>
          <a:bodyPr/>
          <a:lstStyle/>
          <a:p>
            <a:fld id="{8D5659E6-4529-4036-9A1B-E014395BDE6F}" type="slidenum">
              <a:rPr lang="en-IN" smtClean="0"/>
              <a:t>21</a:t>
            </a:fld>
            <a:endParaRPr lang="en-IN"/>
          </a:p>
        </p:txBody>
      </p:sp>
      <p:sp>
        <p:nvSpPr>
          <p:cNvPr id="6" name="TextBox 5">
            <a:extLst>
              <a:ext uri="{FF2B5EF4-FFF2-40B4-BE49-F238E27FC236}">
                <a16:creationId xmlns:a16="http://schemas.microsoft.com/office/drawing/2014/main" id="{3CBA4154-0E47-4759-B8EF-4610986FA900}"/>
              </a:ext>
            </a:extLst>
          </p:cNvPr>
          <p:cNvSpPr txBox="1"/>
          <p:nvPr/>
        </p:nvSpPr>
        <p:spPr>
          <a:xfrm flipH="1">
            <a:off x="1537331" y="2036563"/>
            <a:ext cx="9117337"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What is a “significant conceptual contribution”?</a:t>
            </a:r>
          </a:p>
        </p:txBody>
      </p:sp>
      <p:sp>
        <p:nvSpPr>
          <p:cNvPr id="7" name="TextBox 6">
            <a:extLst>
              <a:ext uri="{FF2B5EF4-FFF2-40B4-BE49-F238E27FC236}">
                <a16:creationId xmlns:a16="http://schemas.microsoft.com/office/drawing/2014/main" id="{8A197591-99F2-476C-8DD0-AE4D6B3B11C5}"/>
              </a:ext>
            </a:extLst>
          </p:cNvPr>
          <p:cNvSpPr txBox="1"/>
          <p:nvPr/>
        </p:nvSpPr>
        <p:spPr>
          <a:xfrm flipH="1">
            <a:off x="1537330" y="2670154"/>
            <a:ext cx="9117337"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What if you contributed the question, but nothing else?</a:t>
            </a:r>
          </a:p>
        </p:txBody>
      </p:sp>
      <p:sp>
        <p:nvSpPr>
          <p:cNvPr id="8" name="TextBox 7">
            <a:extLst>
              <a:ext uri="{FF2B5EF4-FFF2-40B4-BE49-F238E27FC236}">
                <a16:creationId xmlns:a16="http://schemas.microsoft.com/office/drawing/2014/main" id="{B47C3675-B441-475D-B16B-711791DE47F6}"/>
              </a:ext>
            </a:extLst>
          </p:cNvPr>
          <p:cNvSpPr txBox="1"/>
          <p:nvPr/>
        </p:nvSpPr>
        <p:spPr>
          <a:xfrm flipH="1">
            <a:off x="1537329" y="3302315"/>
            <a:ext cx="9117337" cy="830997"/>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What if you were present in meetings, but couldn’t contribute much?</a:t>
            </a:r>
          </a:p>
        </p:txBody>
      </p:sp>
      <p:sp>
        <p:nvSpPr>
          <p:cNvPr id="9" name="TextBox 8">
            <a:extLst>
              <a:ext uri="{FF2B5EF4-FFF2-40B4-BE49-F238E27FC236}">
                <a16:creationId xmlns:a16="http://schemas.microsoft.com/office/drawing/2014/main" id="{8FFAF362-A0F7-4F2C-A157-5B1B66B7730C}"/>
              </a:ext>
            </a:extLst>
          </p:cNvPr>
          <p:cNvSpPr txBox="1"/>
          <p:nvPr/>
        </p:nvSpPr>
        <p:spPr>
          <a:xfrm flipH="1">
            <a:off x="1537329" y="4303808"/>
            <a:ext cx="9117337" cy="830997"/>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What if you were present in meetings, came up with ideas, but the ideas didn’t make it to the paper?</a:t>
            </a:r>
          </a:p>
        </p:txBody>
      </p:sp>
    </p:spTree>
    <p:extLst>
      <p:ext uri="{BB962C8B-B14F-4D97-AF65-F5344CB8AC3E}">
        <p14:creationId xmlns:p14="http://schemas.microsoft.com/office/powerpoint/2010/main" val="130317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What problems can I work on?</a:t>
            </a:r>
          </a:p>
        </p:txBody>
      </p:sp>
      <p:sp>
        <p:nvSpPr>
          <p:cNvPr id="8" name="TextBox 7">
            <a:extLst>
              <a:ext uri="{FF2B5EF4-FFF2-40B4-BE49-F238E27FC236}">
                <a16:creationId xmlns:a16="http://schemas.microsoft.com/office/drawing/2014/main" id="{668975AD-7F52-4473-AE1B-2529E3C98AF5}"/>
              </a:ext>
            </a:extLst>
          </p:cNvPr>
          <p:cNvSpPr txBox="1"/>
          <p:nvPr/>
        </p:nvSpPr>
        <p:spPr>
          <a:xfrm flipH="1">
            <a:off x="1027745" y="3014246"/>
            <a:ext cx="10136507" cy="1384995"/>
          </a:xfrm>
          <a:prstGeom prst="rect">
            <a:avLst/>
          </a:prstGeom>
          <a:noFill/>
        </p:spPr>
        <p:txBody>
          <a:bodyPr wrap="square" rtlCol="0">
            <a:spAutoFit/>
          </a:bodyPr>
          <a:lstStyle/>
          <a:p>
            <a:pPr marL="457200" indent="-457200">
              <a:buFont typeface="Arial" panose="020B0604020202020204" pitchFamily="34" charset="0"/>
              <a:buChar char="•"/>
            </a:pPr>
            <a:r>
              <a:rPr lang="en-IN" sz="2800" b="1" dirty="0"/>
              <a:t>Example 2</a:t>
            </a:r>
            <a:r>
              <a:rPr lang="en-IN" sz="2800" dirty="0"/>
              <a:t>: You’re visiting Professor X at IITXYZ, and she tells you about a problem she is working on with her students. After returning, can you work on this separately?</a:t>
            </a:r>
          </a:p>
        </p:txBody>
      </p:sp>
      <p:sp>
        <p:nvSpPr>
          <p:cNvPr id="9" name="TextBox 8">
            <a:extLst>
              <a:ext uri="{FF2B5EF4-FFF2-40B4-BE49-F238E27FC236}">
                <a16:creationId xmlns:a16="http://schemas.microsoft.com/office/drawing/2014/main" id="{CFC223A8-1632-46F5-B8F6-F28950BE9288}"/>
              </a:ext>
            </a:extLst>
          </p:cNvPr>
          <p:cNvSpPr txBox="1"/>
          <p:nvPr/>
        </p:nvSpPr>
        <p:spPr>
          <a:xfrm flipH="1">
            <a:off x="1027746" y="1399371"/>
            <a:ext cx="10136507" cy="1384995"/>
          </a:xfrm>
          <a:prstGeom prst="rect">
            <a:avLst/>
          </a:prstGeom>
          <a:noFill/>
        </p:spPr>
        <p:txBody>
          <a:bodyPr wrap="square" rtlCol="0">
            <a:spAutoFit/>
          </a:bodyPr>
          <a:lstStyle/>
          <a:p>
            <a:pPr marL="457200" indent="-457200">
              <a:buFont typeface="Arial" panose="020B0604020202020204" pitchFamily="34" charset="0"/>
              <a:buChar char="•"/>
            </a:pPr>
            <a:r>
              <a:rPr lang="en-IN" sz="2800" b="1" dirty="0"/>
              <a:t>Example 1</a:t>
            </a:r>
            <a:r>
              <a:rPr lang="en-IN" sz="2800" dirty="0"/>
              <a:t>: At a conference student ABC tells you about a problem he is working on. After the conference, can you work on this separately?</a:t>
            </a:r>
          </a:p>
        </p:txBody>
      </p:sp>
      <p:sp>
        <p:nvSpPr>
          <p:cNvPr id="10" name="TextBox 9">
            <a:extLst>
              <a:ext uri="{FF2B5EF4-FFF2-40B4-BE49-F238E27FC236}">
                <a16:creationId xmlns:a16="http://schemas.microsoft.com/office/drawing/2014/main" id="{CCAA34A1-D142-44F8-BCDB-B5BDF3F19EA3}"/>
              </a:ext>
            </a:extLst>
          </p:cNvPr>
          <p:cNvSpPr txBox="1"/>
          <p:nvPr/>
        </p:nvSpPr>
        <p:spPr>
          <a:xfrm flipH="1">
            <a:off x="1027745" y="4629121"/>
            <a:ext cx="10136507" cy="1384995"/>
          </a:xfrm>
          <a:prstGeom prst="rect">
            <a:avLst/>
          </a:prstGeom>
          <a:noFill/>
        </p:spPr>
        <p:txBody>
          <a:bodyPr wrap="square" rtlCol="0">
            <a:spAutoFit/>
          </a:bodyPr>
          <a:lstStyle/>
          <a:p>
            <a:pPr marL="457200" indent="-457200">
              <a:buFont typeface="Arial" panose="020B0604020202020204" pitchFamily="34" charset="0"/>
              <a:buChar char="•"/>
            </a:pPr>
            <a:r>
              <a:rPr lang="en-IN" sz="2800" b="1" dirty="0"/>
              <a:t>Example 3</a:t>
            </a:r>
            <a:r>
              <a:rPr lang="en-IN" sz="2800" dirty="0"/>
              <a:t>: For your PhD, you worked with your advisor on a problem that you partly completed for your thesis. After graduating can you work on this separately?</a:t>
            </a:r>
          </a:p>
        </p:txBody>
      </p:sp>
      <p:sp>
        <p:nvSpPr>
          <p:cNvPr id="13" name="Slide Number Placeholder 12">
            <a:extLst>
              <a:ext uri="{FF2B5EF4-FFF2-40B4-BE49-F238E27FC236}">
                <a16:creationId xmlns:a16="http://schemas.microsoft.com/office/drawing/2014/main" id="{CB74F6EF-D1DC-4AD1-BE49-7C20819475F5}"/>
              </a:ext>
            </a:extLst>
          </p:cNvPr>
          <p:cNvSpPr>
            <a:spLocks noGrp="1"/>
          </p:cNvSpPr>
          <p:nvPr>
            <p:ph type="sldNum" sz="quarter" idx="12"/>
          </p:nvPr>
        </p:nvSpPr>
        <p:spPr/>
        <p:txBody>
          <a:bodyPr/>
          <a:lstStyle/>
          <a:p>
            <a:fld id="{8D5659E6-4529-4036-9A1B-E014395BDE6F}" type="slidenum">
              <a:rPr lang="en-IN" smtClean="0"/>
              <a:t>22</a:t>
            </a:fld>
            <a:endParaRPr lang="en-IN"/>
          </a:p>
        </p:txBody>
      </p:sp>
    </p:spTree>
    <p:extLst>
      <p:ext uri="{BB962C8B-B14F-4D97-AF65-F5344CB8AC3E}">
        <p14:creationId xmlns:p14="http://schemas.microsoft.com/office/powerpoint/2010/main" val="52031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What if there’s an error?</a:t>
            </a:r>
          </a:p>
        </p:txBody>
      </p:sp>
      <p:sp>
        <p:nvSpPr>
          <p:cNvPr id="7" name="TextBox 6">
            <a:extLst>
              <a:ext uri="{FF2B5EF4-FFF2-40B4-BE49-F238E27FC236}">
                <a16:creationId xmlns:a16="http://schemas.microsoft.com/office/drawing/2014/main" id="{84CD7B08-BCCD-435E-BAD6-4D9D7A86F0DC}"/>
              </a:ext>
            </a:extLst>
          </p:cNvPr>
          <p:cNvSpPr txBox="1"/>
          <p:nvPr/>
        </p:nvSpPr>
        <p:spPr>
          <a:xfrm flipH="1">
            <a:off x="1150616" y="1358029"/>
            <a:ext cx="74218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What if there’s a mistake in my paper?</a:t>
            </a:r>
          </a:p>
        </p:txBody>
      </p:sp>
      <p:sp>
        <p:nvSpPr>
          <p:cNvPr id="12" name="TextBox 11">
            <a:extLst>
              <a:ext uri="{FF2B5EF4-FFF2-40B4-BE49-F238E27FC236}">
                <a16:creationId xmlns:a16="http://schemas.microsoft.com/office/drawing/2014/main" id="{015E3BAE-EA28-4239-94E9-5F98519DFBC8}"/>
              </a:ext>
            </a:extLst>
          </p:cNvPr>
          <p:cNvSpPr txBox="1"/>
          <p:nvPr/>
        </p:nvSpPr>
        <p:spPr>
          <a:xfrm flipH="1">
            <a:off x="1474464" y="2002041"/>
            <a:ext cx="6774183"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Retract the paper?</a:t>
            </a:r>
          </a:p>
        </p:txBody>
      </p:sp>
      <p:sp>
        <p:nvSpPr>
          <p:cNvPr id="13" name="TextBox 12">
            <a:extLst>
              <a:ext uri="{FF2B5EF4-FFF2-40B4-BE49-F238E27FC236}">
                <a16:creationId xmlns:a16="http://schemas.microsoft.com/office/drawing/2014/main" id="{B67674FF-9112-4549-8AC4-AC673ABECF46}"/>
              </a:ext>
            </a:extLst>
          </p:cNvPr>
          <p:cNvSpPr txBox="1"/>
          <p:nvPr/>
        </p:nvSpPr>
        <p:spPr>
          <a:xfrm flipH="1">
            <a:off x="1474463" y="2584498"/>
            <a:ext cx="6774183"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Ignore it?</a:t>
            </a:r>
          </a:p>
        </p:txBody>
      </p:sp>
      <p:sp>
        <p:nvSpPr>
          <p:cNvPr id="14" name="TextBox 13">
            <a:extLst>
              <a:ext uri="{FF2B5EF4-FFF2-40B4-BE49-F238E27FC236}">
                <a16:creationId xmlns:a16="http://schemas.microsoft.com/office/drawing/2014/main" id="{D5BBD725-CB29-4677-94AD-2F9BB25BB0B1}"/>
              </a:ext>
            </a:extLst>
          </p:cNvPr>
          <p:cNvSpPr txBox="1"/>
          <p:nvPr/>
        </p:nvSpPr>
        <p:spPr>
          <a:xfrm flipH="1">
            <a:off x="1474463" y="3171610"/>
            <a:ext cx="6774183"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Acknowledge on your webpage?</a:t>
            </a:r>
          </a:p>
        </p:txBody>
      </p:sp>
      <p:sp>
        <p:nvSpPr>
          <p:cNvPr id="15" name="TextBox 14">
            <a:extLst>
              <a:ext uri="{FF2B5EF4-FFF2-40B4-BE49-F238E27FC236}">
                <a16:creationId xmlns:a16="http://schemas.microsoft.com/office/drawing/2014/main" id="{C2C74EAC-5E0F-4B65-B831-709335A95903}"/>
              </a:ext>
            </a:extLst>
          </p:cNvPr>
          <p:cNvSpPr txBox="1"/>
          <p:nvPr/>
        </p:nvSpPr>
        <p:spPr>
          <a:xfrm flipH="1">
            <a:off x="1150616" y="3963055"/>
            <a:ext cx="8898259" cy="523220"/>
          </a:xfrm>
          <a:prstGeom prst="rect">
            <a:avLst/>
          </a:prstGeom>
          <a:noFill/>
          <a:ln>
            <a:solidFill>
              <a:srgbClr val="FF0000"/>
            </a:solidFill>
          </a:ln>
        </p:spPr>
        <p:txBody>
          <a:bodyPr wrap="square" rtlCol="0">
            <a:spAutoFit/>
          </a:bodyPr>
          <a:lstStyle/>
          <a:p>
            <a:r>
              <a:rPr lang="en-IN" sz="2800" b="1" dirty="0"/>
              <a:t>Question:</a:t>
            </a:r>
            <a:r>
              <a:rPr lang="en-IN" sz="2800" dirty="0"/>
              <a:t> What would you do if your paper has an error?</a:t>
            </a:r>
          </a:p>
        </p:txBody>
      </p:sp>
      <p:sp>
        <p:nvSpPr>
          <p:cNvPr id="3" name="Slide Number Placeholder 2">
            <a:extLst>
              <a:ext uri="{FF2B5EF4-FFF2-40B4-BE49-F238E27FC236}">
                <a16:creationId xmlns:a16="http://schemas.microsoft.com/office/drawing/2014/main" id="{F1306C29-BE32-4403-A203-7340C2E78E8D}"/>
              </a:ext>
            </a:extLst>
          </p:cNvPr>
          <p:cNvSpPr>
            <a:spLocks noGrp="1"/>
          </p:cNvSpPr>
          <p:nvPr>
            <p:ph type="sldNum" sz="quarter" idx="12"/>
          </p:nvPr>
        </p:nvSpPr>
        <p:spPr/>
        <p:txBody>
          <a:bodyPr/>
          <a:lstStyle/>
          <a:p>
            <a:fld id="{8D5659E6-4529-4036-9A1B-E014395BDE6F}" type="slidenum">
              <a:rPr lang="en-IN" smtClean="0"/>
              <a:t>23</a:t>
            </a:fld>
            <a:endParaRPr lang="en-IN"/>
          </a:p>
        </p:txBody>
      </p:sp>
    </p:spTree>
    <p:extLst>
      <p:ext uri="{BB962C8B-B14F-4D97-AF65-F5344CB8AC3E}">
        <p14:creationId xmlns:p14="http://schemas.microsoft.com/office/powerpoint/2010/main" val="306243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4037646" y="3152775"/>
            <a:ext cx="4116708" cy="923330"/>
          </a:xfrm>
          <a:prstGeom prst="rect">
            <a:avLst/>
          </a:prstGeom>
          <a:solidFill>
            <a:srgbClr val="FFFF00"/>
          </a:solidFill>
        </p:spPr>
        <p:txBody>
          <a:bodyPr wrap="square" rtlCol="0">
            <a:spAutoFit/>
          </a:bodyPr>
          <a:lstStyle/>
          <a:p>
            <a:pPr algn="ctr"/>
            <a:r>
              <a:rPr lang="en-IN" sz="5400" b="1" dirty="0">
                <a:latin typeface="Footlight MT Light" panose="0204060206030A020304" pitchFamily="18" charset="0"/>
              </a:rPr>
              <a:t>Plagiarism</a:t>
            </a:r>
          </a:p>
        </p:txBody>
      </p:sp>
      <p:sp>
        <p:nvSpPr>
          <p:cNvPr id="7" name="Slide Number Placeholder 6">
            <a:extLst>
              <a:ext uri="{FF2B5EF4-FFF2-40B4-BE49-F238E27FC236}">
                <a16:creationId xmlns:a16="http://schemas.microsoft.com/office/drawing/2014/main" id="{D2876BE0-45B5-4340-B159-4A0CF92ED089}"/>
              </a:ext>
            </a:extLst>
          </p:cNvPr>
          <p:cNvSpPr>
            <a:spLocks noGrp="1"/>
          </p:cNvSpPr>
          <p:nvPr>
            <p:ph type="sldNum" sz="quarter" idx="12"/>
          </p:nvPr>
        </p:nvSpPr>
        <p:spPr/>
        <p:txBody>
          <a:bodyPr/>
          <a:lstStyle/>
          <a:p>
            <a:fld id="{8D5659E6-4529-4036-9A1B-E014395BDE6F}" type="slidenum">
              <a:rPr lang="en-IN" smtClean="0"/>
              <a:t>24</a:t>
            </a:fld>
            <a:endParaRPr lang="en-IN"/>
          </a:p>
        </p:txBody>
      </p:sp>
    </p:spTree>
    <p:extLst>
      <p:ext uri="{BB962C8B-B14F-4D97-AF65-F5344CB8AC3E}">
        <p14:creationId xmlns:p14="http://schemas.microsoft.com/office/powerpoint/2010/main" val="1062018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Plagiarism: Real-world examples</a:t>
            </a:r>
          </a:p>
        </p:txBody>
      </p:sp>
      <p:sp>
        <p:nvSpPr>
          <p:cNvPr id="7" name="Slide Number Placeholder 6">
            <a:extLst>
              <a:ext uri="{FF2B5EF4-FFF2-40B4-BE49-F238E27FC236}">
                <a16:creationId xmlns:a16="http://schemas.microsoft.com/office/drawing/2014/main" id="{D2876BE0-45B5-4340-B159-4A0CF92ED089}"/>
              </a:ext>
            </a:extLst>
          </p:cNvPr>
          <p:cNvSpPr>
            <a:spLocks noGrp="1"/>
          </p:cNvSpPr>
          <p:nvPr>
            <p:ph type="sldNum" sz="quarter" idx="12"/>
          </p:nvPr>
        </p:nvSpPr>
        <p:spPr/>
        <p:txBody>
          <a:bodyPr/>
          <a:lstStyle/>
          <a:p>
            <a:fld id="{8D5659E6-4529-4036-9A1B-E014395BDE6F}" type="slidenum">
              <a:rPr lang="en-IN" smtClean="0"/>
              <a:t>25</a:t>
            </a:fld>
            <a:endParaRPr lang="en-IN"/>
          </a:p>
        </p:txBody>
      </p:sp>
      <p:pic>
        <p:nvPicPr>
          <p:cNvPr id="4" name="Picture 3">
            <a:extLst>
              <a:ext uri="{FF2B5EF4-FFF2-40B4-BE49-F238E27FC236}">
                <a16:creationId xmlns:a16="http://schemas.microsoft.com/office/drawing/2014/main" id="{8D230A7B-2B76-46BE-B798-C4747B15A44C}"/>
              </a:ext>
            </a:extLst>
          </p:cNvPr>
          <p:cNvPicPr>
            <a:picLocks noChangeAspect="1"/>
          </p:cNvPicPr>
          <p:nvPr/>
        </p:nvPicPr>
        <p:blipFill>
          <a:blip r:embed="rId2"/>
          <a:stretch>
            <a:fillRect/>
          </a:stretch>
        </p:blipFill>
        <p:spPr>
          <a:xfrm>
            <a:off x="579117" y="1690414"/>
            <a:ext cx="10402752" cy="3915321"/>
          </a:xfrm>
          <a:prstGeom prst="rect">
            <a:avLst/>
          </a:prstGeom>
        </p:spPr>
      </p:pic>
    </p:spTree>
    <p:extLst>
      <p:ext uri="{BB962C8B-B14F-4D97-AF65-F5344CB8AC3E}">
        <p14:creationId xmlns:p14="http://schemas.microsoft.com/office/powerpoint/2010/main" val="1941116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Plagiarism: Real-world examples</a:t>
            </a:r>
          </a:p>
        </p:txBody>
      </p:sp>
      <p:sp>
        <p:nvSpPr>
          <p:cNvPr id="7" name="Slide Number Placeholder 6">
            <a:extLst>
              <a:ext uri="{FF2B5EF4-FFF2-40B4-BE49-F238E27FC236}">
                <a16:creationId xmlns:a16="http://schemas.microsoft.com/office/drawing/2014/main" id="{D2876BE0-45B5-4340-B159-4A0CF92ED089}"/>
              </a:ext>
            </a:extLst>
          </p:cNvPr>
          <p:cNvSpPr>
            <a:spLocks noGrp="1"/>
          </p:cNvSpPr>
          <p:nvPr>
            <p:ph type="sldNum" sz="quarter" idx="12"/>
          </p:nvPr>
        </p:nvSpPr>
        <p:spPr/>
        <p:txBody>
          <a:bodyPr/>
          <a:lstStyle/>
          <a:p>
            <a:fld id="{8D5659E6-4529-4036-9A1B-E014395BDE6F}" type="slidenum">
              <a:rPr lang="en-IN" smtClean="0"/>
              <a:t>26</a:t>
            </a:fld>
            <a:endParaRPr lang="en-IN"/>
          </a:p>
        </p:txBody>
      </p:sp>
      <p:pic>
        <p:nvPicPr>
          <p:cNvPr id="3" name="Picture 2">
            <a:extLst>
              <a:ext uri="{FF2B5EF4-FFF2-40B4-BE49-F238E27FC236}">
                <a16:creationId xmlns:a16="http://schemas.microsoft.com/office/drawing/2014/main" id="{8BA2D953-537A-4222-A0F5-C6629087BB05}"/>
              </a:ext>
            </a:extLst>
          </p:cNvPr>
          <p:cNvPicPr>
            <a:picLocks noChangeAspect="1"/>
          </p:cNvPicPr>
          <p:nvPr/>
        </p:nvPicPr>
        <p:blipFill>
          <a:blip r:embed="rId2"/>
          <a:stretch>
            <a:fillRect/>
          </a:stretch>
        </p:blipFill>
        <p:spPr>
          <a:xfrm>
            <a:off x="932729" y="1347497"/>
            <a:ext cx="10326541" cy="4163006"/>
          </a:xfrm>
          <a:prstGeom prst="rect">
            <a:avLst/>
          </a:prstGeom>
        </p:spPr>
      </p:pic>
    </p:spTree>
    <p:extLst>
      <p:ext uri="{BB962C8B-B14F-4D97-AF65-F5344CB8AC3E}">
        <p14:creationId xmlns:p14="http://schemas.microsoft.com/office/powerpoint/2010/main" val="1371951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Plagiarism: Real-world examples</a:t>
            </a:r>
          </a:p>
        </p:txBody>
      </p:sp>
      <p:sp>
        <p:nvSpPr>
          <p:cNvPr id="7" name="Slide Number Placeholder 6">
            <a:extLst>
              <a:ext uri="{FF2B5EF4-FFF2-40B4-BE49-F238E27FC236}">
                <a16:creationId xmlns:a16="http://schemas.microsoft.com/office/drawing/2014/main" id="{D2876BE0-45B5-4340-B159-4A0CF92ED089}"/>
              </a:ext>
            </a:extLst>
          </p:cNvPr>
          <p:cNvSpPr>
            <a:spLocks noGrp="1"/>
          </p:cNvSpPr>
          <p:nvPr>
            <p:ph type="sldNum" sz="quarter" idx="12"/>
          </p:nvPr>
        </p:nvSpPr>
        <p:spPr/>
        <p:txBody>
          <a:bodyPr/>
          <a:lstStyle/>
          <a:p>
            <a:fld id="{8D5659E6-4529-4036-9A1B-E014395BDE6F}" type="slidenum">
              <a:rPr lang="en-IN" smtClean="0"/>
              <a:t>27</a:t>
            </a:fld>
            <a:endParaRPr lang="en-IN"/>
          </a:p>
        </p:txBody>
      </p:sp>
      <p:pic>
        <p:nvPicPr>
          <p:cNvPr id="5" name="Picture 4">
            <a:extLst>
              <a:ext uri="{FF2B5EF4-FFF2-40B4-BE49-F238E27FC236}">
                <a16:creationId xmlns:a16="http://schemas.microsoft.com/office/drawing/2014/main" id="{A2C88765-8142-4574-BCF3-392D0835C488}"/>
              </a:ext>
            </a:extLst>
          </p:cNvPr>
          <p:cNvPicPr>
            <a:picLocks noChangeAspect="1"/>
          </p:cNvPicPr>
          <p:nvPr/>
        </p:nvPicPr>
        <p:blipFill>
          <a:blip r:embed="rId2"/>
          <a:stretch>
            <a:fillRect/>
          </a:stretch>
        </p:blipFill>
        <p:spPr>
          <a:xfrm>
            <a:off x="1945970" y="1322754"/>
            <a:ext cx="7350430" cy="5033596"/>
          </a:xfrm>
          <a:prstGeom prst="rect">
            <a:avLst/>
          </a:prstGeom>
        </p:spPr>
      </p:pic>
    </p:spTree>
    <p:extLst>
      <p:ext uri="{BB962C8B-B14F-4D97-AF65-F5344CB8AC3E}">
        <p14:creationId xmlns:p14="http://schemas.microsoft.com/office/powerpoint/2010/main" val="3739740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Plagiarism: Real-world examples</a:t>
            </a:r>
          </a:p>
        </p:txBody>
      </p:sp>
      <p:sp>
        <p:nvSpPr>
          <p:cNvPr id="7" name="Slide Number Placeholder 6">
            <a:extLst>
              <a:ext uri="{FF2B5EF4-FFF2-40B4-BE49-F238E27FC236}">
                <a16:creationId xmlns:a16="http://schemas.microsoft.com/office/drawing/2014/main" id="{D2876BE0-45B5-4340-B159-4A0CF92ED089}"/>
              </a:ext>
            </a:extLst>
          </p:cNvPr>
          <p:cNvSpPr>
            <a:spLocks noGrp="1"/>
          </p:cNvSpPr>
          <p:nvPr>
            <p:ph type="sldNum" sz="quarter" idx="12"/>
          </p:nvPr>
        </p:nvSpPr>
        <p:spPr/>
        <p:txBody>
          <a:bodyPr/>
          <a:lstStyle/>
          <a:p>
            <a:fld id="{8D5659E6-4529-4036-9A1B-E014395BDE6F}" type="slidenum">
              <a:rPr lang="en-IN" smtClean="0"/>
              <a:t>28</a:t>
            </a:fld>
            <a:endParaRPr lang="en-IN"/>
          </a:p>
        </p:txBody>
      </p:sp>
      <p:pic>
        <p:nvPicPr>
          <p:cNvPr id="3" name="Picture 2">
            <a:extLst>
              <a:ext uri="{FF2B5EF4-FFF2-40B4-BE49-F238E27FC236}">
                <a16:creationId xmlns:a16="http://schemas.microsoft.com/office/drawing/2014/main" id="{1E4796FC-37A8-47A3-B069-7E651E015361}"/>
              </a:ext>
            </a:extLst>
          </p:cNvPr>
          <p:cNvPicPr>
            <a:picLocks noChangeAspect="1"/>
          </p:cNvPicPr>
          <p:nvPr/>
        </p:nvPicPr>
        <p:blipFill>
          <a:blip r:embed="rId2"/>
          <a:stretch>
            <a:fillRect/>
          </a:stretch>
        </p:blipFill>
        <p:spPr>
          <a:xfrm>
            <a:off x="1609025" y="1501182"/>
            <a:ext cx="8373175" cy="4855168"/>
          </a:xfrm>
          <a:prstGeom prst="rect">
            <a:avLst/>
          </a:prstGeom>
        </p:spPr>
      </p:pic>
    </p:spTree>
    <p:extLst>
      <p:ext uri="{BB962C8B-B14F-4D97-AF65-F5344CB8AC3E}">
        <p14:creationId xmlns:p14="http://schemas.microsoft.com/office/powerpoint/2010/main" val="1594307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Plagiarism: Real-world examples</a:t>
            </a:r>
          </a:p>
        </p:txBody>
      </p:sp>
      <p:sp>
        <p:nvSpPr>
          <p:cNvPr id="7" name="Slide Number Placeholder 6">
            <a:extLst>
              <a:ext uri="{FF2B5EF4-FFF2-40B4-BE49-F238E27FC236}">
                <a16:creationId xmlns:a16="http://schemas.microsoft.com/office/drawing/2014/main" id="{D2876BE0-45B5-4340-B159-4A0CF92ED089}"/>
              </a:ext>
            </a:extLst>
          </p:cNvPr>
          <p:cNvSpPr>
            <a:spLocks noGrp="1"/>
          </p:cNvSpPr>
          <p:nvPr>
            <p:ph type="sldNum" sz="quarter" idx="12"/>
          </p:nvPr>
        </p:nvSpPr>
        <p:spPr/>
        <p:txBody>
          <a:bodyPr/>
          <a:lstStyle/>
          <a:p>
            <a:fld id="{8D5659E6-4529-4036-9A1B-E014395BDE6F}" type="slidenum">
              <a:rPr lang="en-IN" smtClean="0"/>
              <a:t>29</a:t>
            </a:fld>
            <a:endParaRPr lang="en-IN"/>
          </a:p>
        </p:txBody>
      </p:sp>
      <p:pic>
        <p:nvPicPr>
          <p:cNvPr id="4" name="Picture 3">
            <a:extLst>
              <a:ext uri="{FF2B5EF4-FFF2-40B4-BE49-F238E27FC236}">
                <a16:creationId xmlns:a16="http://schemas.microsoft.com/office/drawing/2014/main" id="{1AC8B626-37F0-4FE0-BE26-3CA429AF3651}"/>
              </a:ext>
            </a:extLst>
          </p:cNvPr>
          <p:cNvPicPr>
            <a:picLocks noChangeAspect="1"/>
          </p:cNvPicPr>
          <p:nvPr/>
        </p:nvPicPr>
        <p:blipFill>
          <a:blip r:embed="rId2"/>
          <a:stretch>
            <a:fillRect/>
          </a:stretch>
        </p:blipFill>
        <p:spPr>
          <a:xfrm>
            <a:off x="1523998" y="1755416"/>
            <a:ext cx="8772526" cy="4600934"/>
          </a:xfrm>
          <a:prstGeom prst="rect">
            <a:avLst/>
          </a:prstGeom>
        </p:spPr>
      </p:pic>
    </p:spTree>
    <p:extLst>
      <p:ext uri="{BB962C8B-B14F-4D97-AF65-F5344CB8AC3E}">
        <p14:creationId xmlns:p14="http://schemas.microsoft.com/office/powerpoint/2010/main" val="402495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9" y="400050"/>
            <a:ext cx="4869181" cy="769441"/>
          </a:xfrm>
          <a:prstGeom prst="rect">
            <a:avLst/>
          </a:prstGeom>
          <a:noFill/>
        </p:spPr>
        <p:txBody>
          <a:bodyPr wrap="square" rtlCol="0">
            <a:spAutoFit/>
          </a:bodyPr>
          <a:lstStyle/>
          <a:p>
            <a:r>
              <a:rPr lang="en-IN" sz="4400" dirty="0"/>
              <a:t>Why are we here</a:t>
            </a:r>
          </a:p>
        </p:txBody>
      </p:sp>
      <p:pic>
        <p:nvPicPr>
          <p:cNvPr id="7" name="Picture 6">
            <a:extLst>
              <a:ext uri="{FF2B5EF4-FFF2-40B4-BE49-F238E27FC236}">
                <a16:creationId xmlns:a16="http://schemas.microsoft.com/office/drawing/2014/main" id="{371B3E5A-1692-4B1A-BDF2-285298585340}"/>
              </a:ext>
            </a:extLst>
          </p:cNvPr>
          <p:cNvPicPr>
            <a:picLocks noChangeAspect="1"/>
          </p:cNvPicPr>
          <p:nvPr/>
        </p:nvPicPr>
        <p:blipFill>
          <a:blip r:embed="rId2"/>
          <a:stretch>
            <a:fillRect/>
          </a:stretch>
        </p:blipFill>
        <p:spPr>
          <a:xfrm>
            <a:off x="579119" y="1384757"/>
            <a:ext cx="8782050" cy="3438977"/>
          </a:xfrm>
          <a:prstGeom prst="rect">
            <a:avLst/>
          </a:prstGeom>
        </p:spPr>
      </p:pic>
      <p:pic>
        <p:nvPicPr>
          <p:cNvPr id="3" name="Picture 2">
            <a:extLst>
              <a:ext uri="{FF2B5EF4-FFF2-40B4-BE49-F238E27FC236}">
                <a16:creationId xmlns:a16="http://schemas.microsoft.com/office/drawing/2014/main" id="{21EC383A-CCA0-48BA-880F-01AA08B93B4A}"/>
              </a:ext>
            </a:extLst>
          </p:cNvPr>
          <p:cNvPicPr>
            <a:picLocks noChangeAspect="1"/>
          </p:cNvPicPr>
          <p:nvPr/>
        </p:nvPicPr>
        <p:blipFill>
          <a:blip r:embed="rId3"/>
          <a:stretch>
            <a:fillRect/>
          </a:stretch>
        </p:blipFill>
        <p:spPr>
          <a:xfrm>
            <a:off x="1428750" y="2051041"/>
            <a:ext cx="9105900" cy="3967047"/>
          </a:xfrm>
          <a:prstGeom prst="rect">
            <a:avLst/>
          </a:prstGeom>
        </p:spPr>
      </p:pic>
      <p:sp>
        <p:nvSpPr>
          <p:cNvPr id="5" name="Slide Number Placeholder 4">
            <a:extLst>
              <a:ext uri="{FF2B5EF4-FFF2-40B4-BE49-F238E27FC236}">
                <a16:creationId xmlns:a16="http://schemas.microsoft.com/office/drawing/2014/main" id="{C5FC0743-B3DC-4B27-925F-047279E6FE04}"/>
              </a:ext>
            </a:extLst>
          </p:cNvPr>
          <p:cNvSpPr>
            <a:spLocks noGrp="1"/>
          </p:cNvSpPr>
          <p:nvPr>
            <p:ph type="sldNum" sz="quarter" idx="12"/>
          </p:nvPr>
        </p:nvSpPr>
        <p:spPr/>
        <p:txBody>
          <a:bodyPr/>
          <a:lstStyle/>
          <a:p>
            <a:fld id="{8D5659E6-4529-4036-9A1B-E014395BDE6F}" type="slidenum">
              <a:rPr lang="en-IN" smtClean="0"/>
              <a:t>3</a:t>
            </a:fld>
            <a:endParaRPr lang="en-IN"/>
          </a:p>
        </p:txBody>
      </p:sp>
    </p:spTree>
    <p:extLst>
      <p:ext uri="{BB962C8B-B14F-4D97-AF65-F5344CB8AC3E}">
        <p14:creationId xmlns:p14="http://schemas.microsoft.com/office/powerpoint/2010/main" val="3282506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Plagiarism: Real-world examples</a:t>
            </a:r>
          </a:p>
        </p:txBody>
      </p:sp>
      <p:sp>
        <p:nvSpPr>
          <p:cNvPr id="7" name="Slide Number Placeholder 6">
            <a:extLst>
              <a:ext uri="{FF2B5EF4-FFF2-40B4-BE49-F238E27FC236}">
                <a16:creationId xmlns:a16="http://schemas.microsoft.com/office/drawing/2014/main" id="{D2876BE0-45B5-4340-B159-4A0CF92ED089}"/>
              </a:ext>
            </a:extLst>
          </p:cNvPr>
          <p:cNvSpPr>
            <a:spLocks noGrp="1"/>
          </p:cNvSpPr>
          <p:nvPr>
            <p:ph type="sldNum" sz="quarter" idx="12"/>
          </p:nvPr>
        </p:nvSpPr>
        <p:spPr/>
        <p:txBody>
          <a:bodyPr/>
          <a:lstStyle/>
          <a:p>
            <a:fld id="{8D5659E6-4529-4036-9A1B-E014395BDE6F}" type="slidenum">
              <a:rPr lang="en-IN" smtClean="0"/>
              <a:t>30</a:t>
            </a:fld>
            <a:endParaRPr lang="en-IN"/>
          </a:p>
        </p:txBody>
      </p:sp>
      <p:pic>
        <p:nvPicPr>
          <p:cNvPr id="3" name="Picture 2">
            <a:extLst>
              <a:ext uri="{FF2B5EF4-FFF2-40B4-BE49-F238E27FC236}">
                <a16:creationId xmlns:a16="http://schemas.microsoft.com/office/drawing/2014/main" id="{7F0FF266-C2D4-4FC7-B5F2-662035B6E218}"/>
              </a:ext>
            </a:extLst>
          </p:cNvPr>
          <p:cNvPicPr>
            <a:picLocks noChangeAspect="1"/>
          </p:cNvPicPr>
          <p:nvPr/>
        </p:nvPicPr>
        <p:blipFill>
          <a:blip r:embed="rId2"/>
          <a:stretch>
            <a:fillRect/>
          </a:stretch>
        </p:blipFill>
        <p:spPr>
          <a:xfrm>
            <a:off x="1585203" y="1327804"/>
            <a:ext cx="8035047" cy="5211108"/>
          </a:xfrm>
          <a:prstGeom prst="rect">
            <a:avLst/>
          </a:prstGeom>
        </p:spPr>
      </p:pic>
    </p:spTree>
    <p:extLst>
      <p:ext uri="{BB962C8B-B14F-4D97-AF65-F5344CB8AC3E}">
        <p14:creationId xmlns:p14="http://schemas.microsoft.com/office/powerpoint/2010/main" val="146132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Plagiarism: Real-world examples</a:t>
            </a:r>
          </a:p>
        </p:txBody>
      </p:sp>
      <p:sp>
        <p:nvSpPr>
          <p:cNvPr id="7" name="Slide Number Placeholder 6">
            <a:extLst>
              <a:ext uri="{FF2B5EF4-FFF2-40B4-BE49-F238E27FC236}">
                <a16:creationId xmlns:a16="http://schemas.microsoft.com/office/drawing/2014/main" id="{D2876BE0-45B5-4340-B159-4A0CF92ED089}"/>
              </a:ext>
            </a:extLst>
          </p:cNvPr>
          <p:cNvSpPr>
            <a:spLocks noGrp="1"/>
          </p:cNvSpPr>
          <p:nvPr>
            <p:ph type="sldNum" sz="quarter" idx="12"/>
          </p:nvPr>
        </p:nvSpPr>
        <p:spPr/>
        <p:txBody>
          <a:bodyPr/>
          <a:lstStyle/>
          <a:p>
            <a:fld id="{8D5659E6-4529-4036-9A1B-E014395BDE6F}" type="slidenum">
              <a:rPr lang="en-IN" smtClean="0"/>
              <a:t>31</a:t>
            </a:fld>
            <a:endParaRPr lang="en-IN"/>
          </a:p>
        </p:txBody>
      </p:sp>
      <p:pic>
        <p:nvPicPr>
          <p:cNvPr id="4" name="Picture 3">
            <a:extLst>
              <a:ext uri="{FF2B5EF4-FFF2-40B4-BE49-F238E27FC236}">
                <a16:creationId xmlns:a16="http://schemas.microsoft.com/office/drawing/2014/main" id="{2A0FF0C1-8B06-49AB-A8B1-AD944F9DD6EE}"/>
              </a:ext>
            </a:extLst>
          </p:cNvPr>
          <p:cNvPicPr>
            <a:picLocks noChangeAspect="1"/>
          </p:cNvPicPr>
          <p:nvPr/>
        </p:nvPicPr>
        <p:blipFill>
          <a:blip r:embed="rId2"/>
          <a:stretch>
            <a:fillRect/>
          </a:stretch>
        </p:blipFill>
        <p:spPr>
          <a:xfrm>
            <a:off x="1692697" y="1427857"/>
            <a:ext cx="8806605" cy="5030093"/>
          </a:xfrm>
          <a:prstGeom prst="rect">
            <a:avLst/>
          </a:prstGeom>
        </p:spPr>
      </p:pic>
    </p:spTree>
    <p:extLst>
      <p:ext uri="{BB962C8B-B14F-4D97-AF65-F5344CB8AC3E}">
        <p14:creationId xmlns:p14="http://schemas.microsoft.com/office/powerpoint/2010/main" val="3072902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Plagiarism: Real-world examples</a:t>
            </a:r>
          </a:p>
        </p:txBody>
      </p:sp>
      <p:sp>
        <p:nvSpPr>
          <p:cNvPr id="7" name="Slide Number Placeholder 6">
            <a:extLst>
              <a:ext uri="{FF2B5EF4-FFF2-40B4-BE49-F238E27FC236}">
                <a16:creationId xmlns:a16="http://schemas.microsoft.com/office/drawing/2014/main" id="{D2876BE0-45B5-4340-B159-4A0CF92ED089}"/>
              </a:ext>
            </a:extLst>
          </p:cNvPr>
          <p:cNvSpPr>
            <a:spLocks noGrp="1"/>
          </p:cNvSpPr>
          <p:nvPr>
            <p:ph type="sldNum" sz="quarter" idx="12"/>
          </p:nvPr>
        </p:nvSpPr>
        <p:spPr/>
        <p:txBody>
          <a:bodyPr/>
          <a:lstStyle/>
          <a:p>
            <a:fld id="{8D5659E6-4529-4036-9A1B-E014395BDE6F}" type="slidenum">
              <a:rPr lang="en-IN" smtClean="0"/>
              <a:t>32</a:t>
            </a:fld>
            <a:endParaRPr lang="en-IN"/>
          </a:p>
        </p:txBody>
      </p:sp>
      <p:pic>
        <p:nvPicPr>
          <p:cNvPr id="5" name="Picture 4">
            <a:extLst>
              <a:ext uri="{FF2B5EF4-FFF2-40B4-BE49-F238E27FC236}">
                <a16:creationId xmlns:a16="http://schemas.microsoft.com/office/drawing/2014/main" id="{D23E60D5-EFA8-4217-AD04-36769ADF65AD}"/>
              </a:ext>
            </a:extLst>
          </p:cNvPr>
          <p:cNvPicPr>
            <a:picLocks noChangeAspect="1"/>
          </p:cNvPicPr>
          <p:nvPr/>
        </p:nvPicPr>
        <p:blipFill>
          <a:blip r:embed="rId2"/>
          <a:stretch>
            <a:fillRect/>
          </a:stretch>
        </p:blipFill>
        <p:spPr>
          <a:xfrm>
            <a:off x="1513736" y="1533114"/>
            <a:ext cx="8525614" cy="4738156"/>
          </a:xfrm>
          <a:prstGeom prst="rect">
            <a:avLst/>
          </a:prstGeom>
        </p:spPr>
      </p:pic>
    </p:spTree>
    <p:extLst>
      <p:ext uri="{BB962C8B-B14F-4D97-AF65-F5344CB8AC3E}">
        <p14:creationId xmlns:p14="http://schemas.microsoft.com/office/powerpoint/2010/main" val="4006453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Plagiarism</a:t>
            </a:r>
          </a:p>
        </p:txBody>
      </p:sp>
      <p:sp>
        <p:nvSpPr>
          <p:cNvPr id="7" name="Slide Number Placeholder 6">
            <a:extLst>
              <a:ext uri="{FF2B5EF4-FFF2-40B4-BE49-F238E27FC236}">
                <a16:creationId xmlns:a16="http://schemas.microsoft.com/office/drawing/2014/main" id="{D2876BE0-45B5-4340-B159-4A0CF92ED089}"/>
              </a:ext>
            </a:extLst>
          </p:cNvPr>
          <p:cNvSpPr>
            <a:spLocks noGrp="1"/>
          </p:cNvSpPr>
          <p:nvPr>
            <p:ph type="sldNum" sz="quarter" idx="12"/>
          </p:nvPr>
        </p:nvSpPr>
        <p:spPr/>
        <p:txBody>
          <a:bodyPr/>
          <a:lstStyle/>
          <a:p>
            <a:fld id="{8D5659E6-4529-4036-9A1B-E014395BDE6F}" type="slidenum">
              <a:rPr lang="en-IN" smtClean="0"/>
              <a:t>33</a:t>
            </a:fld>
            <a:endParaRPr lang="en-IN"/>
          </a:p>
        </p:txBody>
      </p:sp>
      <p:sp>
        <p:nvSpPr>
          <p:cNvPr id="5" name="TextBox 4">
            <a:extLst>
              <a:ext uri="{FF2B5EF4-FFF2-40B4-BE49-F238E27FC236}">
                <a16:creationId xmlns:a16="http://schemas.microsoft.com/office/drawing/2014/main" id="{8B110149-CF0F-4691-A12C-6159AA6BD4FF}"/>
              </a:ext>
            </a:extLst>
          </p:cNvPr>
          <p:cNvSpPr txBox="1"/>
          <p:nvPr/>
        </p:nvSpPr>
        <p:spPr>
          <a:xfrm flipH="1">
            <a:off x="1122041" y="1550243"/>
            <a:ext cx="9498333"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many, many more such examples from around the world</a:t>
            </a:r>
          </a:p>
        </p:txBody>
      </p:sp>
      <p:sp>
        <p:nvSpPr>
          <p:cNvPr id="6" name="TextBox 5">
            <a:extLst>
              <a:ext uri="{FF2B5EF4-FFF2-40B4-BE49-F238E27FC236}">
                <a16:creationId xmlns:a16="http://schemas.microsoft.com/office/drawing/2014/main" id="{A020B985-A3BF-464D-ADD2-E20759F4384D}"/>
              </a:ext>
            </a:extLst>
          </p:cNvPr>
          <p:cNvSpPr txBox="1"/>
          <p:nvPr/>
        </p:nvSpPr>
        <p:spPr>
          <a:xfrm flipH="1">
            <a:off x="1122040" y="2192605"/>
            <a:ext cx="8517259" cy="954107"/>
          </a:xfrm>
          <a:prstGeom prst="rect">
            <a:avLst/>
          </a:prstGeom>
          <a:noFill/>
        </p:spPr>
        <p:txBody>
          <a:bodyPr wrap="square" rtlCol="0">
            <a:spAutoFit/>
          </a:bodyPr>
          <a:lstStyle/>
          <a:p>
            <a:pPr marL="457200" indent="-457200">
              <a:buFont typeface="Arial" panose="020B0604020202020204" pitchFamily="34" charset="0"/>
              <a:buChar char="•"/>
            </a:pPr>
            <a:r>
              <a:rPr lang="en-IN" sz="2800" dirty="0"/>
              <a:t>Remember that anything on the internet potentially lives forever</a:t>
            </a:r>
          </a:p>
        </p:txBody>
      </p:sp>
      <p:sp>
        <p:nvSpPr>
          <p:cNvPr id="8" name="TextBox 7">
            <a:extLst>
              <a:ext uri="{FF2B5EF4-FFF2-40B4-BE49-F238E27FC236}">
                <a16:creationId xmlns:a16="http://schemas.microsoft.com/office/drawing/2014/main" id="{6FD9F1C4-9F25-4C8C-AECC-01FCEE176158}"/>
              </a:ext>
            </a:extLst>
          </p:cNvPr>
          <p:cNvSpPr txBox="1"/>
          <p:nvPr/>
        </p:nvSpPr>
        <p:spPr>
          <a:xfrm flipH="1">
            <a:off x="1122041" y="3265854"/>
            <a:ext cx="74218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UGC </a:t>
            </a:r>
            <a:r>
              <a:rPr lang="en-IN" sz="2800" dirty="0">
                <a:hlinkClick r:id="rId2" action="ppaction://hlinkfile"/>
              </a:rPr>
              <a:t>guidelines </a:t>
            </a:r>
            <a:endParaRPr lang="en-IN" sz="2800" dirty="0"/>
          </a:p>
        </p:txBody>
      </p:sp>
      <p:sp>
        <p:nvSpPr>
          <p:cNvPr id="9" name="TextBox 8">
            <a:extLst>
              <a:ext uri="{FF2B5EF4-FFF2-40B4-BE49-F238E27FC236}">
                <a16:creationId xmlns:a16="http://schemas.microsoft.com/office/drawing/2014/main" id="{51B55F79-5154-4890-A745-BC120BCDBFC6}"/>
              </a:ext>
            </a:extLst>
          </p:cNvPr>
          <p:cNvSpPr txBox="1"/>
          <p:nvPr/>
        </p:nvSpPr>
        <p:spPr>
          <a:xfrm flipH="1">
            <a:off x="1122041" y="3908216"/>
            <a:ext cx="74218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TIFR </a:t>
            </a:r>
            <a:r>
              <a:rPr lang="en-IN" sz="2800" dirty="0">
                <a:hlinkClick r:id="rId3"/>
              </a:rPr>
              <a:t>guidelines on academic ethics</a:t>
            </a:r>
            <a:endParaRPr lang="en-IN" sz="2800" dirty="0"/>
          </a:p>
        </p:txBody>
      </p:sp>
    </p:spTree>
    <p:extLst>
      <p:ext uri="{BB962C8B-B14F-4D97-AF65-F5344CB8AC3E}">
        <p14:creationId xmlns:p14="http://schemas.microsoft.com/office/powerpoint/2010/main" val="163264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Plagiarism: TIFR (UGC) guidelines</a:t>
            </a:r>
          </a:p>
        </p:txBody>
      </p:sp>
      <p:sp>
        <p:nvSpPr>
          <p:cNvPr id="3" name="TextBox 2">
            <a:extLst>
              <a:ext uri="{FF2B5EF4-FFF2-40B4-BE49-F238E27FC236}">
                <a16:creationId xmlns:a16="http://schemas.microsoft.com/office/drawing/2014/main" id="{7BAD963E-F88B-4652-A084-30CC9A35D14B}"/>
              </a:ext>
            </a:extLst>
          </p:cNvPr>
          <p:cNvSpPr txBox="1"/>
          <p:nvPr/>
        </p:nvSpPr>
        <p:spPr>
          <a:xfrm flipH="1">
            <a:off x="1122042" y="2301160"/>
            <a:ext cx="74218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Use of </a:t>
            </a:r>
            <a:r>
              <a:rPr lang="en-IN" sz="2800" dirty="0" err="1">
                <a:hlinkClick r:id="rId2"/>
              </a:rPr>
              <a:t>Ithenticate</a:t>
            </a:r>
            <a:r>
              <a:rPr lang="en-IN" sz="2800" dirty="0"/>
              <a:t> </a:t>
            </a:r>
          </a:p>
        </p:txBody>
      </p:sp>
      <p:sp>
        <p:nvSpPr>
          <p:cNvPr id="7" name="Slide Number Placeholder 6">
            <a:extLst>
              <a:ext uri="{FF2B5EF4-FFF2-40B4-BE49-F238E27FC236}">
                <a16:creationId xmlns:a16="http://schemas.microsoft.com/office/drawing/2014/main" id="{D2876BE0-45B5-4340-B159-4A0CF92ED089}"/>
              </a:ext>
            </a:extLst>
          </p:cNvPr>
          <p:cNvSpPr>
            <a:spLocks noGrp="1"/>
          </p:cNvSpPr>
          <p:nvPr>
            <p:ph type="sldNum" sz="quarter" idx="12"/>
          </p:nvPr>
        </p:nvSpPr>
        <p:spPr/>
        <p:txBody>
          <a:bodyPr/>
          <a:lstStyle/>
          <a:p>
            <a:fld id="{8D5659E6-4529-4036-9A1B-E014395BDE6F}" type="slidenum">
              <a:rPr lang="en-IN" smtClean="0"/>
              <a:t>34</a:t>
            </a:fld>
            <a:endParaRPr lang="en-IN"/>
          </a:p>
        </p:txBody>
      </p:sp>
      <p:sp>
        <p:nvSpPr>
          <p:cNvPr id="10" name="TextBox 9">
            <a:extLst>
              <a:ext uri="{FF2B5EF4-FFF2-40B4-BE49-F238E27FC236}">
                <a16:creationId xmlns:a16="http://schemas.microsoft.com/office/drawing/2014/main" id="{9F87D1D4-73B4-4194-914E-B006106DF1FE}"/>
              </a:ext>
            </a:extLst>
          </p:cNvPr>
          <p:cNvSpPr txBox="1"/>
          <p:nvPr/>
        </p:nvSpPr>
        <p:spPr>
          <a:xfrm flipH="1">
            <a:off x="1122042" y="1550243"/>
            <a:ext cx="74218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Email from Dean GS (text file)</a:t>
            </a:r>
          </a:p>
        </p:txBody>
      </p:sp>
      <p:sp>
        <p:nvSpPr>
          <p:cNvPr id="12" name="TextBox 11">
            <a:extLst>
              <a:ext uri="{FF2B5EF4-FFF2-40B4-BE49-F238E27FC236}">
                <a16:creationId xmlns:a16="http://schemas.microsoft.com/office/drawing/2014/main" id="{53F99B55-24DF-452A-8939-26E275330F8C}"/>
              </a:ext>
            </a:extLst>
          </p:cNvPr>
          <p:cNvSpPr txBox="1"/>
          <p:nvPr/>
        </p:nvSpPr>
        <p:spPr>
          <a:xfrm flipH="1">
            <a:off x="1318257" y="3052077"/>
            <a:ext cx="7421881"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Other plagiarism checkers: Turnitin, </a:t>
            </a:r>
            <a:r>
              <a:rPr lang="en-IN" sz="2400" dirty="0" err="1"/>
              <a:t>Urkund</a:t>
            </a:r>
            <a:r>
              <a:rPr lang="en-IN" sz="2400" dirty="0"/>
              <a:t>, ...</a:t>
            </a:r>
          </a:p>
        </p:txBody>
      </p:sp>
    </p:spTree>
    <p:extLst>
      <p:ext uri="{BB962C8B-B14F-4D97-AF65-F5344CB8AC3E}">
        <p14:creationId xmlns:p14="http://schemas.microsoft.com/office/powerpoint/2010/main" val="3222890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361950"/>
            <a:ext cx="9717407" cy="769441"/>
          </a:xfrm>
          <a:prstGeom prst="rect">
            <a:avLst/>
          </a:prstGeom>
          <a:noFill/>
        </p:spPr>
        <p:txBody>
          <a:bodyPr wrap="square" rtlCol="0">
            <a:spAutoFit/>
          </a:bodyPr>
          <a:lstStyle/>
          <a:p>
            <a:r>
              <a:rPr lang="en-IN" sz="4400" dirty="0"/>
              <a:t>Plagiarism: What is it?</a:t>
            </a:r>
          </a:p>
        </p:txBody>
      </p:sp>
      <p:sp>
        <p:nvSpPr>
          <p:cNvPr id="7" name="Slide Number Placeholder 6">
            <a:extLst>
              <a:ext uri="{FF2B5EF4-FFF2-40B4-BE49-F238E27FC236}">
                <a16:creationId xmlns:a16="http://schemas.microsoft.com/office/drawing/2014/main" id="{D2876BE0-45B5-4340-B159-4A0CF92ED089}"/>
              </a:ext>
            </a:extLst>
          </p:cNvPr>
          <p:cNvSpPr>
            <a:spLocks noGrp="1"/>
          </p:cNvSpPr>
          <p:nvPr>
            <p:ph type="sldNum" sz="quarter" idx="12"/>
          </p:nvPr>
        </p:nvSpPr>
        <p:spPr/>
        <p:txBody>
          <a:bodyPr/>
          <a:lstStyle/>
          <a:p>
            <a:fld id="{8D5659E6-4529-4036-9A1B-E014395BDE6F}" type="slidenum">
              <a:rPr lang="en-IN" smtClean="0"/>
              <a:t>35</a:t>
            </a:fld>
            <a:endParaRPr lang="en-IN"/>
          </a:p>
        </p:txBody>
      </p:sp>
      <p:sp>
        <p:nvSpPr>
          <p:cNvPr id="10" name="TextBox 9">
            <a:extLst>
              <a:ext uri="{FF2B5EF4-FFF2-40B4-BE49-F238E27FC236}">
                <a16:creationId xmlns:a16="http://schemas.microsoft.com/office/drawing/2014/main" id="{9F87D1D4-73B4-4194-914E-B006106DF1FE}"/>
              </a:ext>
            </a:extLst>
          </p:cNvPr>
          <p:cNvSpPr txBox="1"/>
          <p:nvPr/>
        </p:nvSpPr>
        <p:spPr>
          <a:xfrm flipH="1">
            <a:off x="1122041" y="1550243"/>
            <a:ext cx="8841108"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From Oxford University (</a:t>
            </a:r>
            <a:r>
              <a:rPr lang="en-IN" sz="2800" dirty="0">
                <a:hlinkClick r:id="rId2"/>
              </a:rPr>
              <a:t>here</a:t>
            </a:r>
            <a:r>
              <a:rPr lang="en-IN" sz="2800" dirty="0"/>
              <a:t>, emphasis added):</a:t>
            </a:r>
          </a:p>
        </p:txBody>
      </p:sp>
      <p:sp>
        <p:nvSpPr>
          <p:cNvPr id="8" name="TextBox 7">
            <a:extLst>
              <a:ext uri="{FF2B5EF4-FFF2-40B4-BE49-F238E27FC236}">
                <a16:creationId xmlns:a16="http://schemas.microsoft.com/office/drawing/2014/main" id="{0E5C55B6-EB47-4FED-9153-472EEA01DF36}"/>
              </a:ext>
            </a:extLst>
          </p:cNvPr>
          <p:cNvSpPr txBox="1"/>
          <p:nvPr/>
        </p:nvSpPr>
        <p:spPr>
          <a:xfrm flipH="1">
            <a:off x="579117" y="2386309"/>
            <a:ext cx="11184258" cy="3416320"/>
          </a:xfrm>
          <a:prstGeom prst="rect">
            <a:avLst/>
          </a:prstGeom>
          <a:noFill/>
          <a:ln>
            <a:solidFill>
              <a:schemeClr val="accent1"/>
            </a:solidFill>
          </a:ln>
        </p:spPr>
        <p:txBody>
          <a:bodyPr wrap="square" rtlCol="0">
            <a:spAutoFit/>
          </a:bodyPr>
          <a:lstStyle/>
          <a:p>
            <a:r>
              <a:rPr lang="en-US" sz="2400" dirty="0"/>
              <a:t>“Presenting work or ideas from another source as your own, </a:t>
            </a:r>
            <a:br>
              <a:rPr lang="en-US" sz="2400" dirty="0"/>
            </a:br>
            <a:r>
              <a:rPr lang="en-US" sz="2400" b="1" dirty="0"/>
              <a:t>with or without consent</a:t>
            </a:r>
            <a:r>
              <a:rPr lang="en-US" sz="2400" dirty="0"/>
              <a:t> of the original author ... without full acknowledgement. </a:t>
            </a:r>
          </a:p>
          <a:p>
            <a:endParaRPr lang="en-US" sz="2400" dirty="0"/>
          </a:p>
          <a:p>
            <a:r>
              <a:rPr lang="en-US" sz="2400" dirty="0"/>
              <a:t>All published and unpublished material ... is covered under this definition, as is the use of material generated wholly or in part through use of artificial intelligence (save when use of AI for assessment has received prior </a:t>
            </a:r>
            <a:r>
              <a:rPr lang="en-US" sz="2400" dirty="0" err="1"/>
              <a:t>authorisation</a:t>
            </a:r>
            <a:r>
              <a:rPr lang="en-US" sz="2400" dirty="0"/>
              <a:t> e.g. as a reasonable adjustment for a student’s disability). </a:t>
            </a:r>
            <a:br>
              <a:rPr lang="en-US" sz="2400" dirty="0"/>
            </a:br>
            <a:br>
              <a:rPr lang="en-US" sz="2400" dirty="0"/>
            </a:br>
            <a:r>
              <a:rPr lang="en-US" sz="2400" b="1" dirty="0"/>
              <a:t>Plagiarism can also include re-using your own work without citation</a:t>
            </a:r>
            <a:r>
              <a:rPr lang="en-US" sz="2400" dirty="0"/>
              <a:t>.”</a:t>
            </a:r>
            <a:endParaRPr lang="en-IN" sz="2400" dirty="0"/>
          </a:p>
        </p:txBody>
      </p:sp>
    </p:spTree>
    <p:extLst>
      <p:ext uri="{BB962C8B-B14F-4D97-AF65-F5344CB8AC3E}">
        <p14:creationId xmlns:p14="http://schemas.microsoft.com/office/powerpoint/2010/main" val="2556967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361950"/>
            <a:ext cx="9717407" cy="769441"/>
          </a:xfrm>
          <a:prstGeom prst="rect">
            <a:avLst/>
          </a:prstGeom>
          <a:noFill/>
        </p:spPr>
        <p:txBody>
          <a:bodyPr wrap="square" rtlCol="0">
            <a:spAutoFit/>
          </a:bodyPr>
          <a:lstStyle/>
          <a:p>
            <a:r>
              <a:rPr lang="en-IN" sz="4400" dirty="0"/>
              <a:t>Plagiarism: Avoidance</a:t>
            </a:r>
          </a:p>
        </p:txBody>
      </p:sp>
      <p:sp>
        <p:nvSpPr>
          <p:cNvPr id="7" name="Slide Number Placeholder 6">
            <a:extLst>
              <a:ext uri="{FF2B5EF4-FFF2-40B4-BE49-F238E27FC236}">
                <a16:creationId xmlns:a16="http://schemas.microsoft.com/office/drawing/2014/main" id="{D2876BE0-45B5-4340-B159-4A0CF92ED089}"/>
              </a:ext>
            </a:extLst>
          </p:cNvPr>
          <p:cNvSpPr>
            <a:spLocks noGrp="1"/>
          </p:cNvSpPr>
          <p:nvPr>
            <p:ph type="sldNum" sz="quarter" idx="12"/>
          </p:nvPr>
        </p:nvSpPr>
        <p:spPr/>
        <p:txBody>
          <a:bodyPr/>
          <a:lstStyle/>
          <a:p>
            <a:fld id="{8D5659E6-4529-4036-9A1B-E014395BDE6F}" type="slidenum">
              <a:rPr lang="en-IN" smtClean="0"/>
              <a:t>36</a:t>
            </a:fld>
            <a:endParaRPr lang="en-IN"/>
          </a:p>
        </p:txBody>
      </p:sp>
      <p:sp>
        <p:nvSpPr>
          <p:cNvPr id="10" name="TextBox 9">
            <a:extLst>
              <a:ext uri="{FF2B5EF4-FFF2-40B4-BE49-F238E27FC236}">
                <a16:creationId xmlns:a16="http://schemas.microsoft.com/office/drawing/2014/main" id="{9F87D1D4-73B4-4194-914E-B006106DF1FE}"/>
              </a:ext>
            </a:extLst>
          </p:cNvPr>
          <p:cNvSpPr txBox="1"/>
          <p:nvPr/>
        </p:nvSpPr>
        <p:spPr>
          <a:xfrm flipH="1">
            <a:off x="1122041" y="1550243"/>
            <a:ext cx="9536434" cy="954107"/>
          </a:xfrm>
          <a:prstGeom prst="rect">
            <a:avLst/>
          </a:prstGeom>
          <a:noFill/>
        </p:spPr>
        <p:txBody>
          <a:bodyPr wrap="square" rtlCol="0">
            <a:spAutoFit/>
          </a:bodyPr>
          <a:lstStyle/>
          <a:p>
            <a:pPr marL="457200" indent="-457200">
              <a:buFont typeface="Arial" panose="020B0604020202020204" pitchFamily="34" charset="0"/>
              <a:buChar char="•"/>
            </a:pPr>
            <a:r>
              <a:rPr lang="en-IN" sz="2800" dirty="0"/>
              <a:t>Always cite somebody else’s work, </a:t>
            </a:r>
            <a:r>
              <a:rPr lang="en-IN" sz="2800" b="1" dirty="0"/>
              <a:t>published or unpublished, public or private.</a:t>
            </a:r>
          </a:p>
        </p:txBody>
      </p:sp>
      <p:sp>
        <p:nvSpPr>
          <p:cNvPr id="12" name="TextBox 11">
            <a:extLst>
              <a:ext uri="{FF2B5EF4-FFF2-40B4-BE49-F238E27FC236}">
                <a16:creationId xmlns:a16="http://schemas.microsoft.com/office/drawing/2014/main" id="{807042C7-DC06-442A-8819-2DF2EFE9C781}"/>
              </a:ext>
            </a:extLst>
          </p:cNvPr>
          <p:cNvSpPr txBox="1"/>
          <p:nvPr/>
        </p:nvSpPr>
        <p:spPr>
          <a:xfrm flipH="1">
            <a:off x="1122041" y="2661592"/>
            <a:ext cx="9536434"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Always cite your own </a:t>
            </a:r>
            <a:r>
              <a:rPr lang="en-IN" sz="2800" b="1" dirty="0"/>
              <a:t>publicly available</a:t>
            </a:r>
            <a:r>
              <a:rPr lang="en-IN" sz="2800" dirty="0"/>
              <a:t> work</a:t>
            </a:r>
          </a:p>
        </p:txBody>
      </p:sp>
      <p:sp>
        <p:nvSpPr>
          <p:cNvPr id="14" name="TextBox 13">
            <a:extLst>
              <a:ext uri="{FF2B5EF4-FFF2-40B4-BE49-F238E27FC236}">
                <a16:creationId xmlns:a16="http://schemas.microsoft.com/office/drawing/2014/main" id="{1545C332-4D89-4813-BEA8-9C78E53DA2A4}"/>
              </a:ext>
            </a:extLst>
          </p:cNvPr>
          <p:cNvSpPr txBox="1"/>
          <p:nvPr/>
        </p:nvSpPr>
        <p:spPr>
          <a:xfrm flipH="1">
            <a:off x="1122041" y="3402408"/>
            <a:ext cx="9536434" cy="954107"/>
          </a:xfrm>
          <a:prstGeom prst="rect">
            <a:avLst/>
          </a:prstGeom>
          <a:noFill/>
        </p:spPr>
        <p:txBody>
          <a:bodyPr wrap="square" rtlCol="0">
            <a:spAutoFit/>
          </a:bodyPr>
          <a:lstStyle/>
          <a:p>
            <a:pPr marL="457200" indent="-457200">
              <a:buFont typeface="Arial" panose="020B0604020202020204" pitchFamily="34" charset="0"/>
              <a:buChar char="•"/>
            </a:pPr>
            <a:r>
              <a:rPr lang="en-IN" sz="2800" dirty="0"/>
              <a:t>Always write from scratch. </a:t>
            </a:r>
            <a:br>
              <a:rPr lang="en-IN" sz="2800" dirty="0"/>
            </a:br>
            <a:r>
              <a:rPr lang="en-IN" sz="2800" dirty="0"/>
              <a:t>While writing, </a:t>
            </a:r>
            <a:r>
              <a:rPr lang="en-IN" sz="2800" b="1" dirty="0"/>
              <a:t>don’t look at other sources </a:t>
            </a:r>
            <a:r>
              <a:rPr lang="en-IN" sz="2800" dirty="0"/>
              <a:t>(h/t Piyush)</a:t>
            </a:r>
            <a:endParaRPr lang="en-IN" sz="2800" b="1" dirty="0"/>
          </a:p>
        </p:txBody>
      </p:sp>
      <p:sp>
        <p:nvSpPr>
          <p:cNvPr id="16" name="TextBox 15">
            <a:extLst>
              <a:ext uri="{FF2B5EF4-FFF2-40B4-BE49-F238E27FC236}">
                <a16:creationId xmlns:a16="http://schemas.microsoft.com/office/drawing/2014/main" id="{E75A5653-6C1B-4C74-9ADD-9C1691D581BD}"/>
              </a:ext>
            </a:extLst>
          </p:cNvPr>
          <p:cNvSpPr txBox="1"/>
          <p:nvPr/>
        </p:nvSpPr>
        <p:spPr>
          <a:xfrm flipH="1">
            <a:off x="1356358" y="4615289"/>
            <a:ext cx="9816466"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Not even your own work! (see UGC </a:t>
            </a:r>
            <a:r>
              <a:rPr lang="en-IN" sz="2400" dirty="0">
                <a:hlinkClick r:id="rId2" action="ppaction://hlinkfile"/>
              </a:rPr>
              <a:t>guidelines</a:t>
            </a:r>
            <a:r>
              <a:rPr lang="en-IN" sz="2400" dirty="0"/>
              <a:t>)</a:t>
            </a:r>
          </a:p>
        </p:txBody>
      </p:sp>
      <p:sp>
        <p:nvSpPr>
          <p:cNvPr id="17" name="TextBox 16">
            <a:extLst>
              <a:ext uri="{FF2B5EF4-FFF2-40B4-BE49-F238E27FC236}">
                <a16:creationId xmlns:a16="http://schemas.microsoft.com/office/drawing/2014/main" id="{EE3A329A-3FA1-410A-8306-1E52A0B2B08F}"/>
              </a:ext>
            </a:extLst>
          </p:cNvPr>
          <p:cNvSpPr txBox="1"/>
          <p:nvPr/>
        </p:nvSpPr>
        <p:spPr>
          <a:xfrm flipH="1">
            <a:off x="1356358" y="5307757"/>
            <a:ext cx="7421881" cy="830997"/>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Just don’t use Ctrl-c Ctrl-v (or copy from a physical source, such as a book)</a:t>
            </a:r>
          </a:p>
        </p:txBody>
      </p:sp>
    </p:spTree>
    <p:extLst>
      <p:ext uri="{BB962C8B-B14F-4D97-AF65-F5344CB8AC3E}">
        <p14:creationId xmlns:p14="http://schemas.microsoft.com/office/powerpoint/2010/main" val="3430073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Plagiarism: Avoidance</a:t>
            </a:r>
          </a:p>
        </p:txBody>
      </p:sp>
      <p:sp>
        <p:nvSpPr>
          <p:cNvPr id="7" name="Slide Number Placeholder 6">
            <a:extLst>
              <a:ext uri="{FF2B5EF4-FFF2-40B4-BE49-F238E27FC236}">
                <a16:creationId xmlns:a16="http://schemas.microsoft.com/office/drawing/2014/main" id="{4B03C9E4-5548-4742-A1B1-794B0D4D6CBE}"/>
              </a:ext>
            </a:extLst>
          </p:cNvPr>
          <p:cNvSpPr>
            <a:spLocks noGrp="1"/>
          </p:cNvSpPr>
          <p:nvPr>
            <p:ph type="sldNum" sz="quarter" idx="12"/>
          </p:nvPr>
        </p:nvSpPr>
        <p:spPr/>
        <p:txBody>
          <a:bodyPr/>
          <a:lstStyle/>
          <a:p>
            <a:fld id="{8D5659E6-4529-4036-9A1B-E014395BDE6F}" type="slidenum">
              <a:rPr lang="en-IN" smtClean="0"/>
              <a:t>37</a:t>
            </a:fld>
            <a:endParaRPr lang="en-IN"/>
          </a:p>
        </p:txBody>
      </p:sp>
      <p:sp>
        <p:nvSpPr>
          <p:cNvPr id="8" name="TextBox 7">
            <a:extLst>
              <a:ext uri="{FF2B5EF4-FFF2-40B4-BE49-F238E27FC236}">
                <a16:creationId xmlns:a16="http://schemas.microsoft.com/office/drawing/2014/main" id="{CBB8FE2D-B2A3-4FCC-9B3A-606A524F65C4}"/>
              </a:ext>
            </a:extLst>
          </p:cNvPr>
          <p:cNvSpPr txBox="1"/>
          <p:nvPr/>
        </p:nvSpPr>
        <p:spPr>
          <a:xfrm flipH="1">
            <a:off x="1122043" y="1537368"/>
            <a:ext cx="8488683" cy="954107"/>
          </a:xfrm>
          <a:prstGeom prst="rect">
            <a:avLst/>
          </a:prstGeom>
          <a:noFill/>
        </p:spPr>
        <p:txBody>
          <a:bodyPr wrap="square" rtlCol="0">
            <a:spAutoFit/>
          </a:bodyPr>
          <a:lstStyle/>
          <a:p>
            <a:pPr marL="457200" indent="-457200">
              <a:buFont typeface="Arial" panose="020B0604020202020204" pitchFamily="34" charset="0"/>
              <a:buChar char="•"/>
            </a:pPr>
            <a:r>
              <a:rPr lang="en-IN" sz="2800" dirty="0"/>
              <a:t>If you absolutely </a:t>
            </a:r>
            <a:r>
              <a:rPr lang="en-IN" sz="2800" b="1" dirty="0"/>
              <a:t>have to</a:t>
            </a:r>
            <a:r>
              <a:rPr lang="en-IN" sz="2800" dirty="0"/>
              <a:t> copy from somewhere, </a:t>
            </a:r>
            <a:br>
              <a:rPr lang="en-IN" sz="2800" dirty="0"/>
            </a:br>
            <a:r>
              <a:rPr lang="en-IN" sz="2800" dirty="0"/>
              <a:t>put it in quotes and / or cite it properly.</a:t>
            </a:r>
            <a:endParaRPr lang="en-IN" sz="2800" b="1" dirty="0"/>
          </a:p>
        </p:txBody>
      </p:sp>
      <p:sp>
        <p:nvSpPr>
          <p:cNvPr id="9" name="TextBox 8">
            <a:extLst>
              <a:ext uri="{FF2B5EF4-FFF2-40B4-BE49-F238E27FC236}">
                <a16:creationId xmlns:a16="http://schemas.microsoft.com/office/drawing/2014/main" id="{2AF8B24A-8DAD-46E7-AE2B-725CD8A78540}"/>
              </a:ext>
            </a:extLst>
          </p:cNvPr>
          <p:cNvSpPr txBox="1"/>
          <p:nvPr/>
        </p:nvSpPr>
        <p:spPr>
          <a:xfrm flipH="1">
            <a:off x="1122043" y="3332659"/>
            <a:ext cx="91744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Be generous with credit</a:t>
            </a:r>
            <a:endParaRPr lang="en-IN" sz="2800" b="1" dirty="0"/>
          </a:p>
        </p:txBody>
      </p:sp>
      <p:sp>
        <p:nvSpPr>
          <p:cNvPr id="10" name="TextBox 9">
            <a:extLst>
              <a:ext uri="{FF2B5EF4-FFF2-40B4-BE49-F238E27FC236}">
                <a16:creationId xmlns:a16="http://schemas.microsoft.com/office/drawing/2014/main" id="{3A1AD4E2-926C-4A0E-BD2F-53B839E7A1BA}"/>
              </a:ext>
            </a:extLst>
          </p:cNvPr>
          <p:cNvSpPr txBox="1"/>
          <p:nvPr/>
        </p:nvSpPr>
        <p:spPr>
          <a:xfrm flipH="1">
            <a:off x="1122042" y="2650457"/>
            <a:ext cx="8488683"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Be </a:t>
            </a:r>
            <a:r>
              <a:rPr lang="en-IN" sz="2800" b="1" dirty="0"/>
              <a:t>very clear</a:t>
            </a:r>
            <a:r>
              <a:rPr lang="en-IN" sz="2800" dirty="0"/>
              <a:t> what is your contribution</a:t>
            </a:r>
            <a:endParaRPr lang="en-IN" sz="2800" b="1" dirty="0"/>
          </a:p>
        </p:txBody>
      </p:sp>
    </p:spTree>
    <p:extLst>
      <p:ext uri="{BB962C8B-B14F-4D97-AF65-F5344CB8AC3E}">
        <p14:creationId xmlns:p14="http://schemas.microsoft.com/office/powerpoint/2010/main" val="3449115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Good citations</a:t>
            </a:r>
          </a:p>
        </p:txBody>
      </p:sp>
      <p:sp>
        <p:nvSpPr>
          <p:cNvPr id="7" name="Slide Number Placeholder 6">
            <a:extLst>
              <a:ext uri="{FF2B5EF4-FFF2-40B4-BE49-F238E27FC236}">
                <a16:creationId xmlns:a16="http://schemas.microsoft.com/office/drawing/2014/main" id="{4B03C9E4-5548-4742-A1B1-794B0D4D6CBE}"/>
              </a:ext>
            </a:extLst>
          </p:cNvPr>
          <p:cNvSpPr>
            <a:spLocks noGrp="1"/>
          </p:cNvSpPr>
          <p:nvPr>
            <p:ph type="sldNum" sz="quarter" idx="12"/>
          </p:nvPr>
        </p:nvSpPr>
        <p:spPr/>
        <p:txBody>
          <a:bodyPr/>
          <a:lstStyle/>
          <a:p>
            <a:fld id="{8D5659E6-4529-4036-9A1B-E014395BDE6F}" type="slidenum">
              <a:rPr lang="en-IN" smtClean="0"/>
              <a:t>38</a:t>
            </a:fld>
            <a:endParaRPr lang="en-IN"/>
          </a:p>
        </p:txBody>
      </p:sp>
      <p:sp>
        <p:nvSpPr>
          <p:cNvPr id="8" name="TextBox 7">
            <a:extLst>
              <a:ext uri="{FF2B5EF4-FFF2-40B4-BE49-F238E27FC236}">
                <a16:creationId xmlns:a16="http://schemas.microsoft.com/office/drawing/2014/main" id="{CBB8FE2D-B2A3-4FCC-9B3A-606A524F65C4}"/>
              </a:ext>
            </a:extLst>
          </p:cNvPr>
          <p:cNvSpPr txBox="1"/>
          <p:nvPr/>
        </p:nvSpPr>
        <p:spPr>
          <a:xfrm flipH="1">
            <a:off x="1122043" y="1537368"/>
            <a:ext cx="8488683"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APA citation </a:t>
            </a:r>
            <a:r>
              <a:rPr lang="en-IN" sz="2800" dirty="0">
                <a:hlinkClick r:id="rId2"/>
              </a:rPr>
              <a:t>guide</a:t>
            </a:r>
            <a:endParaRPr lang="en-IN" sz="2800" b="1" dirty="0"/>
          </a:p>
        </p:txBody>
      </p:sp>
      <p:sp>
        <p:nvSpPr>
          <p:cNvPr id="10" name="TextBox 9">
            <a:extLst>
              <a:ext uri="{FF2B5EF4-FFF2-40B4-BE49-F238E27FC236}">
                <a16:creationId xmlns:a16="http://schemas.microsoft.com/office/drawing/2014/main" id="{3A1AD4E2-926C-4A0E-BD2F-53B839E7A1BA}"/>
              </a:ext>
            </a:extLst>
          </p:cNvPr>
          <p:cNvSpPr txBox="1"/>
          <p:nvPr/>
        </p:nvSpPr>
        <p:spPr>
          <a:xfrm flipH="1">
            <a:off x="1122042" y="2250407"/>
            <a:ext cx="6459857"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Personal communication </a:t>
            </a:r>
            <a:r>
              <a:rPr lang="en-IN" sz="2800" dirty="0">
                <a:hlinkClick r:id="rId3" action="ppaction://hlinkfile"/>
              </a:rPr>
              <a:t>example</a:t>
            </a:r>
            <a:endParaRPr lang="en-IN" sz="2800" b="1" dirty="0"/>
          </a:p>
        </p:txBody>
      </p:sp>
      <p:sp>
        <p:nvSpPr>
          <p:cNvPr id="11" name="TextBox 10">
            <a:extLst>
              <a:ext uri="{FF2B5EF4-FFF2-40B4-BE49-F238E27FC236}">
                <a16:creationId xmlns:a16="http://schemas.microsoft.com/office/drawing/2014/main" id="{9C03A58F-E854-4420-8A91-AFC385A7D558}"/>
              </a:ext>
            </a:extLst>
          </p:cNvPr>
          <p:cNvSpPr txBox="1"/>
          <p:nvPr/>
        </p:nvSpPr>
        <p:spPr>
          <a:xfrm flipH="1">
            <a:off x="1122041" y="2963446"/>
            <a:ext cx="6459857"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Unpublished manuscript </a:t>
            </a:r>
            <a:r>
              <a:rPr lang="en-IN" sz="2800" dirty="0">
                <a:hlinkClick r:id="rId4" action="ppaction://hlinkfile"/>
              </a:rPr>
              <a:t>example</a:t>
            </a:r>
            <a:endParaRPr lang="en-IN" sz="2800" b="1" dirty="0"/>
          </a:p>
        </p:txBody>
      </p:sp>
      <p:sp>
        <p:nvSpPr>
          <p:cNvPr id="12" name="TextBox 11">
            <a:extLst>
              <a:ext uri="{FF2B5EF4-FFF2-40B4-BE49-F238E27FC236}">
                <a16:creationId xmlns:a16="http://schemas.microsoft.com/office/drawing/2014/main" id="{08C0801C-3ECE-4AD9-9A31-E430B02C8C15}"/>
              </a:ext>
            </a:extLst>
          </p:cNvPr>
          <p:cNvSpPr txBox="1"/>
          <p:nvPr/>
        </p:nvSpPr>
        <p:spPr>
          <a:xfrm flipH="1">
            <a:off x="1122041" y="3676485"/>
            <a:ext cx="6459857"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Folklore </a:t>
            </a:r>
            <a:r>
              <a:rPr lang="en-IN" sz="2800" dirty="0">
                <a:hlinkClick r:id="rId5" action="ppaction://hlinkfile"/>
              </a:rPr>
              <a:t>example</a:t>
            </a:r>
            <a:endParaRPr lang="en-IN" sz="2800" b="1" dirty="0"/>
          </a:p>
        </p:txBody>
      </p:sp>
    </p:spTree>
    <p:extLst>
      <p:ext uri="{BB962C8B-B14F-4D97-AF65-F5344CB8AC3E}">
        <p14:creationId xmlns:p14="http://schemas.microsoft.com/office/powerpoint/2010/main" val="3288431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Plagiarism: Some questions</a:t>
            </a:r>
          </a:p>
        </p:txBody>
      </p:sp>
      <p:sp>
        <p:nvSpPr>
          <p:cNvPr id="3" name="TextBox 2">
            <a:extLst>
              <a:ext uri="{FF2B5EF4-FFF2-40B4-BE49-F238E27FC236}">
                <a16:creationId xmlns:a16="http://schemas.microsoft.com/office/drawing/2014/main" id="{7BAD963E-F88B-4652-A084-30CC9A35D14B}"/>
              </a:ext>
            </a:extLst>
          </p:cNvPr>
          <p:cNvSpPr txBox="1"/>
          <p:nvPr/>
        </p:nvSpPr>
        <p:spPr>
          <a:xfrm flipH="1">
            <a:off x="1122041" y="2650212"/>
            <a:ext cx="9174481" cy="954107"/>
          </a:xfrm>
          <a:prstGeom prst="rect">
            <a:avLst/>
          </a:prstGeom>
          <a:noFill/>
        </p:spPr>
        <p:txBody>
          <a:bodyPr wrap="square" rtlCol="0">
            <a:spAutoFit/>
          </a:bodyPr>
          <a:lstStyle/>
          <a:p>
            <a:pPr marL="457200" indent="-457200">
              <a:buFont typeface="Arial" panose="020B0604020202020204" pitchFamily="34" charset="0"/>
              <a:buChar char="•"/>
            </a:pPr>
            <a:r>
              <a:rPr lang="en-IN" sz="2800" dirty="0"/>
              <a:t>Can you copy someone else’s work (e.g., definitions),</a:t>
            </a:r>
            <a:br>
              <a:rPr lang="en-IN" sz="2800" dirty="0"/>
            </a:br>
            <a:r>
              <a:rPr lang="en-IN" sz="2800" dirty="0"/>
              <a:t>as long as you cite it?</a:t>
            </a:r>
            <a:endParaRPr lang="en-IN" sz="2800" b="1" dirty="0"/>
          </a:p>
        </p:txBody>
      </p:sp>
      <p:sp>
        <p:nvSpPr>
          <p:cNvPr id="7" name="Slide Number Placeholder 6">
            <a:extLst>
              <a:ext uri="{FF2B5EF4-FFF2-40B4-BE49-F238E27FC236}">
                <a16:creationId xmlns:a16="http://schemas.microsoft.com/office/drawing/2014/main" id="{4B03C9E4-5548-4742-A1B1-794B0D4D6CBE}"/>
              </a:ext>
            </a:extLst>
          </p:cNvPr>
          <p:cNvSpPr>
            <a:spLocks noGrp="1"/>
          </p:cNvSpPr>
          <p:nvPr>
            <p:ph type="sldNum" sz="quarter" idx="12"/>
          </p:nvPr>
        </p:nvSpPr>
        <p:spPr/>
        <p:txBody>
          <a:bodyPr/>
          <a:lstStyle/>
          <a:p>
            <a:fld id="{8D5659E6-4529-4036-9A1B-E014395BDE6F}" type="slidenum">
              <a:rPr lang="en-IN" smtClean="0"/>
              <a:t>39</a:t>
            </a:fld>
            <a:endParaRPr lang="en-IN"/>
          </a:p>
        </p:txBody>
      </p:sp>
      <p:sp>
        <p:nvSpPr>
          <p:cNvPr id="9" name="TextBox 8">
            <a:extLst>
              <a:ext uri="{FF2B5EF4-FFF2-40B4-BE49-F238E27FC236}">
                <a16:creationId xmlns:a16="http://schemas.microsoft.com/office/drawing/2014/main" id="{2AF8B24A-8DAD-46E7-AE2B-725CD8A78540}"/>
              </a:ext>
            </a:extLst>
          </p:cNvPr>
          <p:cNvSpPr txBox="1"/>
          <p:nvPr/>
        </p:nvSpPr>
        <p:spPr>
          <a:xfrm flipH="1">
            <a:off x="1122042" y="3791833"/>
            <a:ext cx="91744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What about if you put it in quotes?</a:t>
            </a:r>
            <a:endParaRPr lang="en-IN" sz="2800" b="1" dirty="0"/>
          </a:p>
        </p:txBody>
      </p:sp>
      <p:sp>
        <p:nvSpPr>
          <p:cNvPr id="10" name="TextBox 9">
            <a:extLst>
              <a:ext uri="{FF2B5EF4-FFF2-40B4-BE49-F238E27FC236}">
                <a16:creationId xmlns:a16="http://schemas.microsoft.com/office/drawing/2014/main" id="{80778D5D-9284-4376-A46E-CE682B0D3976}"/>
              </a:ext>
            </a:extLst>
          </p:cNvPr>
          <p:cNvSpPr txBox="1"/>
          <p:nvPr/>
        </p:nvSpPr>
        <p:spPr>
          <a:xfrm flipH="1">
            <a:off x="1122042" y="4502567"/>
            <a:ext cx="91744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What about survey articles?</a:t>
            </a:r>
            <a:endParaRPr lang="en-IN" sz="2800" b="1" dirty="0"/>
          </a:p>
        </p:txBody>
      </p:sp>
      <p:sp>
        <p:nvSpPr>
          <p:cNvPr id="11" name="TextBox 10">
            <a:extLst>
              <a:ext uri="{FF2B5EF4-FFF2-40B4-BE49-F238E27FC236}">
                <a16:creationId xmlns:a16="http://schemas.microsoft.com/office/drawing/2014/main" id="{7CB6E289-8ACB-41D5-B1CE-C86102E541C2}"/>
              </a:ext>
            </a:extLst>
          </p:cNvPr>
          <p:cNvSpPr txBox="1"/>
          <p:nvPr/>
        </p:nvSpPr>
        <p:spPr>
          <a:xfrm flipH="1">
            <a:off x="1122040" y="5213301"/>
            <a:ext cx="91744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What about code?</a:t>
            </a:r>
            <a:endParaRPr lang="en-IN" sz="2800" b="1" dirty="0"/>
          </a:p>
        </p:txBody>
      </p:sp>
      <p:sp>
        <p:nvSpPr>
          <p:cNvPr id="12" name="TextBox 11">
            <a:extLst>
              <a:ext uri="{FF2B5EF4-FFF2-40B4-BE49-F238E27FC236}">
                <a16:creationId xmlns:a16="http://schemas.microsoft.com/office/drawing/2014/main" id="{3A93D731-FE94-4B13-834B-B40470B969F6}"/>
              </a:ext>
            </a:extLst>
          </p:cNvPr>
          <p:cNvSpPr txBox="1"/>
          <p:nvPr/>
        </p:nvSpPr>
        <p:spPr>
          <a:xfrm flipH="1">
            <a:off x="1122042" y="1432798"/>
            <a:ext cx="9174481" cy="954107"/>
          </a:xfrm>
          <a:prstGeom prst="rect">
            <a:avLst/>
          </a:prstGeom>
          <a:noFill/>
        </p:spPr>
        <p:txBody>
          <a:bodyPr wrap="square" rtlCol="0">
            <a:spAutoFit/>
          </a:bodyPr>
          <a:lstStyle/>
          <a:p>
            <a:pPr marL="457200" indent="-457200">
              <a:buFont typeface="Arial" panose="020B0604020202020204" pitchFamily="34" charset="0"/>
              <a:buChar char="•"/>
            </a:pPr>
            <a:r>
              <a:rPr lang="en-IN" sz="2800" dirty="0"/>
              <a:t>What about standard definitions (e.g., defining Nash equilibrium)?</a:t>
            </a:r>
            <a:endParaRPr lang="en-IN" sz="2800" b="1" dirty="0"/>
          </a:p>
        </p:txBody>
      </p:sp>
    </p:spTree>
    <p:extLst>
      <p:ext uri="{BB962C8B-B14F-4D97-AF65-F5344CB8AC3E}">
        <p14:creationId xmlns:p14="http://schemas.microsoft.com/office/powerpoint/2010/main" val="1241095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9" y="400050"/>
            <a:ext cx="4869181" cy="769441"/>
          </a:xfrm>
          <a:prstGeom prst="rect">
            <a:avLst/>
          </a:prstGeom>
          <a:noFill/>
        </p:spPr>
        <p:txBody>
          <a:bodyPr wrap="square" rtlCol="0">
            <a:spAutoFit/>
          </a:bodyPr>
          <a:lstStyle/>
          <a:p>
            <a:r>
              <a:rPr lang="en-IN" sz="4400" dirty="0"/>
              <a:t>Why are we here</a:t>
            </a:r>
          </a:p>
        </p:txBody>
      </p:sp>
      <p:pic>
        <p:nvPicPr>
          <p:cNvPr id="7" name="Picture 6">
            <a:extLst>
              <a:ext uri="{FF2B5EF4-FFF2-40B4-BE49-F238E27FC236}">
                <a16:creationId xmlns:a16="http://schemas.microsoft.com/office/drawing/2014/main" id="{371B3E5A-1692-4B1A-BDF2-285298585340}"/>
              </a:ext>
            </a:extLst>
          </p:cNvPr>
          <p:cNvPicPr>
            <a:picLocks noChangeAspect="1"/>
          </p:cNvPicPr>
          <p:nvPr/>
        </p:nvPicPr>
        <p:blipFill>
          <a:blip r:embed="rId2"/>
          <a:stretch>
            <a:fillRect/>
          </a:stretch>
        </p:blipFill>
        <p:spPr>
          <a:xfrm>
            <a:off x="579119" y="1384757"/>
            <a:ext cx="8782050" cy="3438977"/>
          </a:xfrm>
          <a:prstGeom prst="rect">
            <a:avLst/>
          </a:prstGeom>
        </p:spPr>
      </p:pic>
      <p:pic>
        <p:nvPicPr>
          <p:cNvPr id="3" name="Picture 2">
            <a:extLst>
              <a:ext uri="{FF2B5EF4-FFF2-40B4-BE49-F238E27FC236}">
                <a16:creationId xmlns:a16="http://schemas.microsoft.com/office/drawing/2014/main" id="{21EC383A-CCA0-48BA-880F-01AA08B93B4A}"/>
              </a:ext>
            </a:extLst>
          </p:cNvPr>
          <p:cNvPicPr>
            <a:picLocks noChangeAspect="1"/>
          </p:cNvPicPr>
          <p:nvPr/>
        </p:nvPicPr>
        <p:blipFill>
          <a:blip r:embed="rId3"/>
          <a:stretch>
            <a:fillRect/>
          </a:stretch>
        </p:blipFill>
        <p:spPr>
          <a:xfrm>
            <a:off x="1428750" y="2051041"/>
            <a:ext cx="9105900" cy="3967047"/>
          </a:xfrm>
          <a:prstGeom prst="rect">
            <a:avLst/>
          </a:prstGeom>
        </p:spPr>
      </p:pic>
      <p:pic>
        <p:nvPicPr>
          <p:cNvPr id="4" name="Picture 3">
            <a:extLst>
              <a:ext uri="{FF2B5EF4-FFF2-40B4-BE49-F238E27FC236}">
                <a16:creationId xmlns:a16="http://schemas.microsoft.com/office/drawing/2014/main" id="{630B558F-18BC-4551-B8D0-611C0044132E}"/>
              </a:ext>
            </a:extLst>
          </p:cNvPr>
          <p:cNvPicPr>
            <a:picLocks noChangeAspect="1"/>
          </p:cNvPicPr>
          <p:nvPr/>
        </p:nvPicPr>
        <p:blipFill>
          <a:blip r:embed="rId4"/>
          <a:stretch>
            <a:fillRect/>
          </a:stretch>
        </p:blipFill>
        <p:spPr>
          <a:xfrm>
            <a:off x="447675" y="2872267"/>
            <a:ext cx="10233126" cy="3145821"/>
          </a:xfrm>
          <a:prstGeom prst="rect">
            <a:avLst/>
          </a:prstGeom>
        </p:spPr>
      </p:pic>
      <p:sp>
        <p:nvSpPr>
          <p:cNvPr id="5" name="Slide Number Placeholder 4">
            <a:extLst>
              <a:ext uri="{FF2B5EF4-FFF2-40B4-BE49-F238E27FC236}">
                <a16:creationId xmlns:a16="http://schemas.microsoft.com/office/drawing/2014/main" id="{B3D7EE9D-E10B-491E-98C5-27161B761DE0}"/>
              </a:ext>
            </a:extLst>
          </p:cNvPr>
          <p:cNvSpPr>
            <a:spLocks noGrp="1"/>
          </p:cNvSpPr>
          <p:nvPr>
            <p:ph type="sldNum" sz="quarter" idx="12"/>
          </p:nvPr>
        </p:nvSpPr>
        <p:spPr/>
        <p:txBody>
          <a:bodyPr/>
          <a:lstStyle/>
          <a:p>
            <a:fld id="{8D5659E6-4529-4036-9A1B-E014395BDE6F}" type="slidenum">
              <a:rPr lang="en-IN" smtClean="0"/>
              <a:t>4</a:t>
            </a:fld>
            <a:endParaRPr lang="en-IN"/>
          </a:p>
        </p:txBody>
      </p:sp>
    </p:spTree>
    <p:extLst>
      <p:ext uri="{BB962C8B-B14F-4D97-AF65-F5344CB8AC3E}">
        <p14:creationId xmlns:p14="http://schemas.microsoft.com/office/powerpoint/2010/main" val="3080458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Plagiarism in other places</a:t>
            </a:r>
          </a:p>
        </p:txBody>
      </p:sp>
      <p:sp>
        <p:nvSpPr>
          <p:cNvPr id="3" name="TextBox 2">
            <a:extLst>
              <a:ext uri="{FF2B5EF4-FFF2-40B4-BE49-F238E27FC236}">
                <a16:creationId xmlns:a16="http://schemas.microsoft.com/office/drawing/2014/main" id="{7BAD963E-F88B-4652-A084-30CC9A35D14B}"/>
              </a:ext>
            </a:extLst>
          </p:cNvPr>
          <p:cNvSpPr txBox="1"/>
          <p:nvPr/>
        </p:nvSpPr>
        <p:spPr>
          <a:xfrm flipH="1">
            <a:off x="1122042" y="1419225"/>
            <a:ext cx="9174481" cy="954107"/>
          </a:xfrm>
          <a:prstGeom prst="rect">
            <a:avLst/>
          </a:prstGeom>
          <a:noFill/>
        </p:spPr>
        <p:txBody>
          <a:bodyPr wrap="square" rtlCol="0">
            <a:spAutoFit/>
          </a:bodyPr>
          <a:lstStyle/>
          <a:p>
            <a:pPr marL="457200" indent="-457200">
              <a:buFont typeface="Arial" panose="020B0604020202020204" pitchFamily="34" charset="0"/>
              <a:buChar char="•"/>
            </a:pPr>
            <a:r>
              <a:rPr lang="en-IN" sz="2800" dirty="0"/>
              <a:t>What about other creative works, apart from published papers and your thesis:</a:t>
            </a:r>
            <a:endParaRPr lang="en-IN" sz="2800" b="1" dirty="0"/>
          </a:p>
        </p:txBody>
      </p:sp>
      <p:sp>
        <p:nvSpPr>
          <p:cNvPr id="5" name="TextBox 4">
            <a:extLst>
              <a:ext uri="{FF2B5EF4-FFF2-40B4-BE49-F238E27FC236}">
                <a16:creationId xmlns:a16="http://schemas.microsoft.com/office/drawing/2014/main" id="{E37088D7-BE0C-4363-9B8E-1545A379D522}"/>
              </a:ext>
            </a:extLst>
          </p:cNvPr>
          <p:cNvSpPr txBox="1"/>
          <p:nvPr/>
        </p:nvSpPr>
        <p:spPr>
          <a:xfrm flipH="1">
            <a:off x="1356358" y="2623066"/>
            <a:ext cx="9816466"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Grant proposals?</a:t>
            </a:r>
          </a:p>
        </p:txBody>
      </p:sp>
      <p:sp>
        <p:nvSpPr>
          <p:cNvPr id="6" name="TextBox 5">
            <a:extLst>
              <a:ext uri="{FF2B5EF4-FFF2-40B4-BE49-F238E27FC236}">
                <a16:creationId xmlns:a16="http://schemas.microsoft.com/office/drawing/2014/main" id="{FCD4F316-E8A8-4937-995C-A844DF67714B}"/>
              </a:ext>
            </a:extLst>
          </p:cNvPr>
          <p:cNvSpPr txBox="1"/>
          <p:nvPr/>
        </p:nvSpPr>
        <p:spPr>
          <a:xfrm flipH="1">
            <a:off x="1356358" y="3315534"/>
            <a:ext cx="7421881"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Presentations (</a:t>
            </a:r>
            <a:r>
              <a:rPr lang="en-IN" sz="2400" dirty="0">
                <a:hlinkClick r:id="rId2" action="ppaction://hlinkpres?slideindex=1&amp;slidetitle="/>
              </a:rPr>
              <a:t>an example</a:t>
            </a:r>
            <a:r>
              <a:rPr lang="en-IN" sz="2400" dirty="0"/>
              <a:t>)?</a:t>
            </a:r>
          </a:p>
        </p:txBody>
      </p:sp>
      <p:sp>
        <p:nvSpPr>
          <p:cNvPr id="7" name="Slide Number Placeholder 6">
            <a:extLst>
              <a:ext uri="{FF2B5EF4-FFF2-40B4-BE49-F238E27FC236}">
                <a16:creationId xmlns:a16="http://schemas.microsoft.com/office/drawing/2014/main" id="{4B03C9E4-5548-4742-A1B1-794B0D4D6CBE}"/>
              </a:ext>
            </a:extLst>
          </p:cNvPr>
          <p:cNvSpPr>
            <a:spLocks noGrp="1"/>
          </p:cNvSpPr>
          <p:nvPr>
            <p:ph type="sldNum" sz="quarter" idx="12"/>
          </p:nvPr>
        </p:nvSpPr>
        <p:spPr/>
        <p:txBody>
          <a:bodyPr/>
          <a:lstStyle/>
          <a:p>
            <a:fld id="{8D5659E6-4529-4036-9A1B-E014395BDE6F}" type="slidenum">
              <a:rPr lang="en-IN" smtClean="0"/>
              <a:t>40</a:t>
            </a:fld>
            <a:endParaRPr lang="en-IN"/>
          </a:p>
        </p:txBody>
      </p:sp>
      <p:sp>
        <p:nvSpPr>
          <p:cNvPr id="10" name="TextBox 9">
            <a:extLst>
              <a:ext uri="{FF2B5EF4-FFF2-40B4-BE49-F238E27FC236}">
                <a16:creationId xmlns:a16="http://schemas.microsoft.com/office/drawing/2014/main" id="{0CBAFFA2-9876-43B0-9DC0-867FDE94A11E}"/>
              </a:ext>
            </a:extLst>
          </p:cNvPr>
          <p:cNvSpPr txBox="1"/>
          <p:nvPr/>
        </p:nvSpPr>
        <p:spPr>
          <a:xfrm flipH="1">
            <a:off x="1356357" y="4076641"/>
            <a:ext cx="7421881" cy="830997"/>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Popular writing (e.g., a press article, or for science communication?)</a:t>
            </a:r>
          </a:p>
        </p:txBody>
      </p:sp>
      <p:sp>
        <p:nvSpPr>
          <p:cNvPr id="11" name="TextBox 10">
            <a:extLst>
              <a:ext uri="{FF2B5EF4-FFF2-40B4-BE49-F238E27FC236}">
                <a16:creationId xmlns:a16="http://schemas.microsoft.com/office/drawing/2014/main" id="{F9CE245D-5032-44B5-8A79-71A829AEBD89}"/>
              </a:ext>
            </a:extLst>
          </p:cNvPr>
          <p:cNvSpPr txBox="1"/>
          <p:nvPr/>
        </p:nvSpPr>
        <p:spPr>
          <a:xfrm flipH="1">
            <a:off x="1356357" y="5207080"/>
            <a:ext cx="7421881"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Class assignments and exams?</a:t>
            </a:r>
          </a:p>
        </p:txBody>
      </p:sp>
    </p:spTree>
    <p:extLst>
      <p:ext uri="{BB962C8B-B14F-4D97-AF65-F5344CB8AC3E}">
        <p14:creationId xmlns:p14="http://schemas.microsoft.com/office/powerpoint/2010/main" val="461520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3418998" y="2967335"/>
            <a:ext cx="5354004" cy="923330"/>
          </a:xfrm>
          <a:prstGeom prst="rect">
            <a:avLst/>
          </a:prstGeom>
          <a:solidFill>
            <a:srgbClr val="FFFF00"/>
          </a:solidFill>
        </p:spPr>
        <p:txBody>
          <a:bodyPr wrap="square" rtlCol="0">
            <a:spAutoFit/>
          </a:bodyPr>
          <a:lstStyle/>
          <a:p>
            <a:pPr algn="ctr"/>
            <a:r>
              <a:rPr lang="en-IN" sz="5400" b="1" dirty="0">
                <a:latin typeface="Footlight MT Light" panose="0204060206030A020304" pitchFamily="18" charset="0"/>
              </a:rPr>
              <a:t>What about AI?</a:t>
            </a:r>
          </a:p>
        </p:txBody>
      </p:sp>
      <p:sp>
        <p:nvSpPr>
          <p:cNvPr id="7" name="Slide Number Placeholder 6">
            <a:extLst>
              <a:ext uri="{FF2B5EF4-FFF2-40B4-BE49-F238E27FC236}">
                <a16:creationId xmlns:a16="http://schemas.microsoft.com/office/drawing/2014/main" id="{D2876BE0-45B5-4340-B159-4A0CF92ED089}"/>
              </a:ext>
            </a:extLst>
          </p:cNvPr>
          <p:cNvSpPr>
            <a:spLocks noGrp="1"/>
          </p:cNvSpPr>
          <p:nvPr>
            <p:ph type="sldNum" sz="quarter" idx="12"/>
          </p:nvPr>
        </p:nvSpPr>
        <p:spPr/>
        <p:txBody>
          <a:bodyPr/>
          <a:lstStyle/>
          <a:p>
            <a:fld id="{8D5659E6-4529-4036-9A1B-E014395BDE6F}" type="slidenum">
              <a:rPr lang="en-IN" smtClean="0"/>
              <a:t>41</a:t>
            </a:fld>
            <a:endParaRPr lang="en-IN"/>
          </a:p>
        </p:txBody>
      </p:sp>
    </p:spTree>
    <p:extLst>
      <p:ext uri="{BB962C8B-B14F-4D97-AF65-F5344CB8AC3E}">
        <p14:creationId xmlns:p14="http://schemas.microsoft.com/office/powerpoint/2010/main" val="1945530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Can I use AI?</a:t>
            </a:r>
          </a:p>
        </p:txBody>
      </p:sp>
      <p:sp>
        <p:nvSpPr>
          <p:cNvPr id="3" name="TextBox 2">
            <a:extLst>
              <a:ext uri="{FF2B5EF4-FFF2-40B4-BE49-F238E27FC236}">
                <a16:creationId xmlns:a16="http://schemas.microsoft.com/office/drawing/2014/main" id="{7BAD963E-F88B-4652-A084-30CC9A35D14B}"/>
              </a:ext>
            </a:extLst>
          </p:cNvPr>
          <p:cNvSpPr txBox="1"/>
          <p:nvPr/>
        </p:nvSpPr>
        <p:spPr>
          <a:xfrm flipH="1">
            <a:off x="1122042" y="1419225"/>
            <a:ext cx="8431532"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My opinion: </a:t>
            </a:r>
            <a:r>
              <a:rPr lang="en-IN" sz="2800" strike="sngStrike" dirty="0"/>
              <a:t>don’t use AI</a:t>
            </a:r>
            <a:r>
              <a:rPr lang="en-IN" sz="2800" dirty="0"/>
              <a:t>. Be wary of using AI. </a:t>
            </a:r>
          </a:p>
        </p:txBody>
      </p:sp>
      <p:sp>
        <p:nvSpPr>
          <p:cNvPr id="7" name="Slide Number Placeholder 6">
            <a:extLst>
              <a:ext uri="{FF2B5EF4-FFF2-40B4-BE49-F238E27FC236}">
                <a16:creationId xmlns:a16="http://schemas.microsoft.com/office/drawing/2014/main" id="{50E4E982-9F9E-467A-973C-DD383480DDAD}"/>
              </a:ext>
            </a:extLst>
          </p:cNvPr>
          <p:cNvSpPr>
            <a:spLocks noGrp="1"/>
          </p:cNvSpPr>
          <p:nvPr>
            <p:ph type="sldNum" sz="quarter" idx="12"/>
          </p:nvPr>
        </p:nvSpPr>
        <p:spPr/>
        <p:txBody>
          <a:bodyPr/>
          <a:lstStyle/>
          <a:p>
            <a:fld id="{8D5659E6-4529-4036-9A1B-E014395BDE6F}" type="slidenum">
              <a:rPr lang="en-IN" smtClean="0"/>
              <a:t>42</a:t>
            </a:fld>
            <a:endParaRPr lang="en-IN"/>
          </a:p>
        </p:txBody>
      </p:sp>
      <p:sp>
        <p:nvSpPr>
          <p:cNvPr id="10" name="TextBox 9">
            <a:extLst>
              <a:ext uri="{FF2B5EF4-FFF2-40B4-BE49-F238E27FC236}">
                <a16:creationId xmlns:a16="http://schemas.microsoft.com/office/drawing/2014/main" id="{593DF8AF-BC94-4A87-A4A2-74405616AED1}"/>
              </a:ext>
            </a:extLst>
          </p:cNvPr>
          <p:cNvSpPr txBox="1"/>
          <p:nvPr/>
        </p:nvSpPr>
        <p:spPr>
          <a:xfrm flipH="1">
            <a:off x="1346832" y="2192179"/>
            <a:ext cx="9816466"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You will be found out</a:t>
            </a:r>
          </a:p>
        </p:txBody>
      </p:sp>
      <p:sp>
        <p:nvSpPr>
          <p:cNvPr id="11" name="TextBox 10">
            <a:extLst>
              <a:ext uri="{FF2B5EF4-FFF2-40B4-BE49-F238E27FC236}">
                <a16:creationId xmlns:a16="http://schemas.microsoft.com/office/drawing/2014/main" id="{7CFB876B-C9BA-4927-8E8D-C9C590CCD121}"/>
              </a:ext>
            </a:extLst>
          </p:cNvPr>
          <p:cNvSpPr txBox="1"/>
          <p:nvPr/>
        </p:nvSpPr>
        <p:spPr>
          <a:xfrm flipH="1">
            <a:off x="1346832" y="2724850"/>
            <a:ext cx="9816466"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AI hallucinates </a:t>
            </a:r>
            <a:r>
              <a:rPr lang="en-IN" sz="2400" b="1" dirty="0"/>
              <a:t>frequently</a:t>
            </a:r>
          </a:p>
        </p:txBody>
      </p:sp>
      <p:sp>
        <p:nvSpPr>
          <p:cNvPr id="12" name="TextBox 11">
            <a:extLst>
              <a:ext uri="{FF2B5EF4-FFF2-40B4-BE49-F238E27FC236}">
                <a16:creationId xmlns:a16="http://schemas.microsoft.com/office/drawing/2014/main" id="{492904C5-61A5-4417-9B38-12B7CF663143}"/>
              </a:ext>
            </a:extLst>
          </p:cNvPr>
          <p:cNvSpPr txBox="1"/>
          <p:nvPr/>
        </p:nvSpPr>
        <p:spPr>
          <a:xfrm flipH="1">
            <a:off x="1346832" y="3257521"/>
            <a:ext cx="9816466"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Often cannot do simple tasks</a:t>
            </a:r>
            <a:endParaRPr lang="en-IN" sz="2400" b="1" dirty="0"/>
          </a:p>
        </p:txBody>
      </p:sp>
      <p:sp>
        <p:nvSpPr>
          <p:cNvPr id="13" name="TextBox 12">
            <a:extLst>
              <a:ext uri="{FF2B5EF4-FFF2-40B4-BE49-F238E27FC236}">
                <a16:creationId xmlns:a16="http://schemas.microsoft.com/office/drawing/2014/main" id="{16DCCECC-DB13-4D71-9D1D-E1B0E78C77F0}"/>
              </a:ext>
            </a:extLst>
          </p:cNvPr>
          <p:cNvSpPr txBox="1"/>
          <p:nvPr/>
        </p:nvSpPr>
        <p:spPr>
          <a:xfrm flipH="1">
            <a:off x="1346832" y="3812599"/>
            <a:ext cx="9816466"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Information given to AI may not remain private</a:t>
            </a:r>
            <a:endParaRPr lang="en-IN" sz="2400" b="1" dirty="0"/>
          </a:p>
        </p:txBody>
      </p:sp>
    </p:spTree>
    <p:extLst>
      <p:ext uri="{BB962C8B-B14F-4D97-AF65-F5344CB8AC3E}">
        <p14:creationId xmlns:p14="http://schemas.microsoft.com/office/powerpoint/2010/main" val="575687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Can I use AI?</a:t>
            </a:r>
          </a:p>
        </p:txBody>
      </p:sp>
      <p:sp>
        <p:nvSpPr>
          <p:cNvPr id="4" name="TextBox 3">
            <a:extLst>
              <a:ext uri="{FF2B5EF4-FFF2-40B4-BE49-F238E27FC236}">
                <a16:creationId xmlns:a16="http://schemas.microsoft.com/office/drawing/2014/main" id="{44355D22-EF87-4761-85D1-B9ADEE5407D8}"/>
              </a:ext>
            </a:extLst>
          </p:cNvPr>
          <p:cNvSpPr txBox="1"/>
          <p:nvPr/>
        </p:nvSpPr>
        <p:spPr>
          <a:xfrm flipH="1">
            <a:off x="1122042" y="2028825"/>
            <a:ext cx="8974457" cy="954107"/>
          </a:xfrm>
          <a:prstGeom prst="rect">
            <a:avLst/>
          </a:prstGeom>
          <a:noFill/>
        </p:spPr>
        <p:txBody>
          <a:bodyPr wrap="square" rtlCol="0">
            <a:spAutoFit/>
          </a:bodyPr>
          <a:lstStyle/>
          <a:p>
            <a:pPr marL="457200" indent="-457200">
              <a:buFont typeface="Arial" panose="020B0604020202020204" pitchFamily="34" charset="0"/>
              <a:buChar char="•"/>
            </a:pPr>
            <a:r>
              <a:rPr lang="en-IN" sz="2800" dirty="0"/>
              <a:t>Text entered into AI tools </a:t>
            </a:r>
            <a:r>
              <a:rPr lang="en-IN" sz="2800" b="1" dirty="0"/>
              <a:t>is not private.</a:t>
            </a:r>
            <a:br>
              <a:rPr lang="en-IN" sz="2800" b="1" dirty="0"/>
            </a:br>
            <a:r>
              <a:rPr lang="en-IN" sz="2800" dirty="0"/>
              <a:t>So you </a:t>
            </a:r>
            <a:r>
              <a:rPr lang="en-IN" sz="2800" b="1" dirty="0"/>
              <a:t>cannot</a:t>
            </a:r>
            <a:r>
              <a:rPr lang="en-IN" sz="2800" dirty="0"/>
              <a:t> use it to review a paper / manuscript.</a:t>
            </a:r>
            <a:endParaRPr lang="en-IN" sz="2800" b="1" dirty="0"/>
          </a:p>
        </p:txBody>
      </p:sp>
      <p:sp>
        <p:nvSpPr>
          <p:cNvPr id="5" name="TextBox 4">
            <a:extLst>
              <a:ext uri="{FF2B5EF4-FFF2-40B4-BE49-F238E27FC236}">
                <a16:creationId xmlns:a16="http://schemas.microsoft.com/office/drawing/2014/main" id="{E37088D7-BE0C-4363-9B8E-1545A379D522}"/>
              </a:ext>
            </a:extLst>
          </p:cNvPr>
          <p:cNvSpPr txBox="1"/>
          <p:nvPr/>
        </p:nvSpPr>
        <p:spPr>
          <a:xfrm flipH="1">
            <a:off x="1365882" y="3678912"/>
            <a:ext cx="9816466"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hlinkClick r:id="rId2"/>
              </a:rPr>
              <a:t>IJCAI</a:t>
            </a:r>
            <a:r>
              <a:rPr lang="en-IN" sz="2400" dirty="0"/>
              <a:t>: can use generative AI, but you assume all responsibility</a:t>
            </a:r>
          </a:p>
        </p:txBody>
      </p:sp>
      <p:sp>
        <p:nvSpPr>
          <p:cNvPr id="6" name="TextBox 5">
            <a:extLst>
              <a:ext uri="{FF2B5EF4-FFF2-40B4-BE49-F238E27FC236}">
                <a16:creationId xmlns:a16="http://schemas.microsoft.com/office/drawing/2014/main" id="{FCD4F316-E8A8-4937-995C-A844DF67714B}"/>
              </a:ext>
            </a:extLst>
          </p:cNvPr>
          <p:cNvSpPr txBox="1"/>
          <p:nvPr/>
        </p:nvSpPr>
        <p:spPr>
          <a:xfrm flipH="1">
            <a:off x="1365882" y="4763154"/>
            <a:ext cx="7421881" cy="830997"/>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hlinkClick r:id="rId3"/>
              </a:rPr>
              <a:t>JMLR</a:t>
            </a:r>
            <a:r>
              <a:rPr lang="en-IN" sz="2400" dirty="0"/>
              <a:t>: can use, but you assume all responsibility, and acknowledge</a:t>
            </a:r>
          </a:p>
        </p:txBody>
      </p:sp>
      <p:sp>
        <p:nvSpPr>
          <p:cNvPr id="7" name="Slide Number Placeholder 6">
            <a:extLst>
              <a:ext uri="{FF2B5EF4-FFF2-40B4-BE49-F238E27FC236}">
                <a16:creationId xmlns:a16="http://schemas.microsoft.com/office/drawing/2014/main" id="{50E4E982-9F9E-467A-973C-DD383480DDAD}"/>
              </a:ext>
            </a:extLst>
          </p:cNvPr>
          <p:cNvSpPr>
            <a:spLocks noGrp="1"/>
          </p:cNvSpPr>
          <p:nvPr>
            <p:ph type="sldNum" sz="quarter" idx="12"/>
          </p:nvPr>
        </p:nvSpPr>
        <p:spPr/>
        <p:txBody>
          <a:bodyPr/>
          <a:lstStyle/>
          <a:p>
            <a:fld id="{8D5659E6-4529-4036-9A1B-E014395BDE6F}" type="slidenum">
              <a:rPr lang="en-IN" smtClean="0"/>
              <a:t>43</a:t>
            </a:fld>
            <a:endParaRPr lang="en-IN"/>
          </a:p>
        </p:txBody>
      </p:sp>
      <p:sp>
        <p:nvSpPr>
          <p:cNvPr id="8" name="TextBox 7">
            <a:extLst>
              <a:ext uri="{FF2B5EF4-FFF2-40B4-BE49-F238E27FC236}">
                <a16:creationId xmlns:a16="http://schemas.microsoft.com/office/drawing/2014/main" id="{0B807F7F-D009-4EDC-84E7-4FC2FB8098A3}"/>
              </a:ext>
            </a:extLst>
          </p:cNvPr>
          <p:cNvSpPr txBox="1"/>
          <p:nvPr/>
        </p:nvSpPr>
        <p:spPr>
          <a:xfrm flipH="1">
            <a:off x="1122042" y="3069312"/>
            <a:ext cx="74218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Examples:</a:t>
            </a:r>
          </a:p>
        </p:txBody>
      </p:sp>
      <p:sp>
        <p:nvSpPr>
          <p:cNvPr id="9" name="TextBox 8">
            <a:extLst>
              <a:ext uri="{FF2B5EF4-FFF2-40B4-BE49-F238E27FC236}">
                <a16:creationId xmlns:a16="http://schemas.microsoft.com/office/drawing/2014/main" id="{1D48A884-800C-43C4-9862-8216C33C2D5E}"/>
              </a:ext>
            </a:extLst>
          </p:cNvPr>
          <p:cNvSpPr txBox="1"/>
          <p:nvPr/>
        </p:nvSpPr>
        <p:spPr>
          <a:xfrm flipH="1">
            <a:off x="1365882" y="4221033"/>
            <a:ext cx="9816466"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hlinkClick r:id="rId4"/>
              </a:rPr>
              <a:t>AAAI</a:t>
            </a:r>
            <a:r>
              <a:rPr lang="en-IN" sz="2400" dirty="0"/>
              <a:t>: can’t use text generated by AI</a:t>
            </a:r>
          </a:p>
        </p:txBody>
      </p:sp>
    </p:spTree>
    <p:extLst>
      <p:ext uri="{BB962C8B-B14F-4D97-AF65-F5344CB8AC3E}">
        <p14:creationId xmlns:p14="http://schemas.microsoft.com/office/powerpoint/2010/main" val="854748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3418998" y="2967335"/>
            <a:ext cx="5354004" cy="923330"/>
          </a:xfrm>
          <a:prstGeom prst="rect">
            <a:avLst/>
          </a:prstGeom>
          <a:solidFill>
            <a:srgbClr val="FFFF00"/>
          </a:solidFill>
        </p:spPr>
        <p:txBody>
          <a:bodyPr wrap="square" rtlCol="0">
            <a:spAutoFit/>
          </a:bodyPr>
          <a:lstStyle/>
          <a:p>
            <a:pPr algn="ctr"/>
            <a:r>
              <a:rPr lang="en-IN" sz="5400" b="1" dirty="0">
                <a:latin typeface="Footlight MT Light" panose="0204060206030A020304" pitchFamily="18" charset="0"/>
              </a:rPr>
              <a:t>Peer Reviewing</a:t>
            </a:r>
          </a:p>
        </p:txBody>
      </p:sp>
      <p:sp>
        <p:nvSpPr>
          <p:cNvPr id="7" name="Slide Number Placeholder 6">
            <a:extLst>
              <a:ext uri="{FF2B5EF4-FFF2-40B4-BE49-F238E27FC236}">
                <a16:creationId xmlns:a16="http://schemas.microsoft.com/office/drawing/2014/main" id="{D2876BE0-45B5-4340-B159-4A0CF92ED089}"/>
              </a:ext>
            </a:extLst>
          </p:cNvPr>
          <p:cNvSpPr>
            <a:spLocks noGrp="1"/>
          </p:cNvSpPr>
          <p:nvPr>
            <p:ph type="sldNum" sz="quarter" idx="12"/>
          </p:nvPr>
        </p:nvSpPr>
        <p:spPr/>
        <p:txBody>
          <a:bodyPr/>
          <a:lstStyle/>
          <a:p>
            <a:fld id="{8D5659E6-4529-4036-9A1B-E014395BDE6F}" type="slidenum">
              <a:rPr lang="en-IN" smtClean="0"/>
              <a:t>44</a:t>
            </a:fld>
            <a:endParaRPr lang="en-IN"/>
          </a:p>
        </p:txBody>
      </p:sp>
    </p:spTree>
    <p:extLst>
      <p:ext uri="{BB962C8B-B14F-4D97-AF65-F5344CB8AC3E}">
        <p14:creationId xmlns:p14="http://schemas.microsoft.com/office/powerpoint/2010/main" val="1317516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The review process</a:t>
            </a:r>
          </a:p>
        </p:txBody>
      </p:sp>
      <p:sp>
        <p:nvSpPr>
          <p:cNvPr id="9" name="Slide Number Placeholder 8">
            <a:extLst>
              <a:ext uri="{FF2B5EF4-FFF2-40B4-BE49-F238E27FC236}">
                <a16:creationId xmlns:a16="http://schemas.microsoft.com/office/drawing/2014/main" id="{E2AA7AF2-591C-4A0C-B6CE-462E908DA61E}"/>
              </a:ext>
            </a:extLst>
          </p:cNvPr>
          <p:cNvSpPr>
            <a:spLocks noGrp="1"/>
          </p:cNvSpPr>
          <p:nvPr>
            <p:ph type="sldNum" sz="quarter" idx="12"/>
          </p:nvPr>
        </p:nvSpPr>
        <p:spPr/>
        <p:txBody>
          <a:bodyPr/>
          <a:lstStyle/>
          <a:p>
            <a:fld id="{8D5659E6-4529-4036-9A1B-E014395BDE6F}" type="slidenum">
              <a:rPr lang="en-IN" smtClean="0"/>
              <a:t>45</a:t>
            </a:fld>
            <a:endParaRPr lang="en-IN"/>
          </a:p>
        </p:txBody>
      </p:sp>
      <p:sp>
        <p:nvSpPr>
          <p:cNvPr id="10" name="TextBox 9">
            <a:extLst>
              <a:ext uri="{FF2B5EF4-FFF2-40B4-BE49-F238E27FC236}">
                <a16:creationId xmlns:a16="http://schemas.microsoft.com/office/drawing/2014/main" id="{362BCEFE-310F-4128-9227-C03AB8240983}"/>
              </a:ext>
            </a:extLst>
          </p:cNvPr>
          <p:cNvSpPr txBox="1"/>
          <p:nvPr/>
        </p:nvSpPr>
        <p:spPr>
          <a:xfrm flipH="1">
            <a:off x="651507" y="1290754"/>
            <a:ext cx="8444868" cy="1569660"/>
          </a:xfrm>
          <a:prstGeom prst="rect">
            <a:avLst/>
          </a:prstGeom>
          <a:noFill/>
        </p:spPr>
        <p:txBody>
          <a:bodyPr wrap="square" rtlCol="0">
            <a:spAutoFit/>
          </a:bodyPr>
          <a:lstStyle/>
          <a:p>
            <a:pPr marL="914400" lvl="1" indent="-457200">
              <a:buFont typeface="Arial" panose="020B0604020202020204" pitchFamily="34" charset="0"/>
              <a:buChar char="•"/>
            </a:pPr>
            <a:r>
              <a:rPr lang="en-IN" sz="2400" dirty="0"/>
              <a:t>You will receive an invitation to review</a:t>
            </a:r>
            <a:br>
              <a:rPr lang="en-IN" sz="2400" dirty="0"/>
            </a:br>
            <a:r>
              <a:rPr lang="en-IN" sz="2400" dirty="0"/>
              <a:t>(either a single paper, or multiple papers for a conference)</a:t>
            </a:r>
            <a:br>
              <a:rPr lang="en-IN" sz="2400" dirty="0"/>
            </a:br>
            <a:r>
              <a:rPr lang="en-IN" sz="2400" dirty="0"/>
              <a:t>The invitation (or CFP) will state the deadline and process (double-blind, paper length, rebuttals, discussions, etc.)</a:t>
            </a:r>
          </a:p>
        </p:txBody>
      </p:sp>
      <p:sp>
        <p:nvSpPr>
          <p:cNvPr id="14" name="TextBox 13">
            <a:extLst>
              <a:ext uri="{FF2B5EF4-FFF2-40B4-BE49-F238E27FC236}">
                <a16:creationId xmlns:a16="http://schemas.microsoft.com/office/drawing/2014/main" id="{6449CADD-4C14-4539-AA59-ECA4D8710931}"/>
              </a:ext>
            </a:extLst>
          </p:cNvPr>
          <p:cNvSpPr txBox="1"/>
          <p:nvPr/>
        </p:nvSpPr>
        <p:spPr>
          <a:xfrm flipH="1">
            <a:off x="651507" y="2906704"/>
            <a:ext cx="9206868" cy="461665"/>
          </a:xfrm>
          <a:prstGeom prst="rect">
            <a:avLst/>
          </a:prstGeom>
          <a:noFill/>
        </p:spPr>
        <p:txBody>
          <a:bodyPr wrap="square" rtlCol="0">
            <a:spAutoFit/>
          </a:bodyPr>
          <a:lstStyle/>
          <a:p>
            <a:pPr marL="914400" lvl="1" indent="-457200">
              <a:buFont typeface="Arial" panose="020B0604020202020204" pitchFamily="34" charset="0"/>
              <a:buChar char="•"/>
            </a:pPr>
            <a:r>
              <a:rPr lang="en-IN" sz="2400" dirty="0"/>
              <a:t>You accept or reject</a:t>
            </a:r>
          </a:p>
        </p:txBody>
      </p:sp>
      <p:sp>
        <p:nvSpPr>
          <p:cNvPr id="15" name="TextBox 14">
            <a:extLst>
              <a:ext uri="{FF2B5EF4-FFF2-40B4-BE49-F238E27FC236}">
                <a16:creationId xmlns:a16="http://schemas.microsoft.com/office/drawing/2014/main" id="{B2909244-E4C1-40A0-9C58-6FE543D12B9A}"/>
              </a:ext>
            </a:extLst>
          </p:cNvPr>
          <p:cNvSpPr txBox="1"/>
          <p:nvPr/>
        </p:nvSpPr>
        <p:spPr>
          <a:xfrm flipH="1">
            <a:off x="651507" y="3489632"/>
            <a:ext cx="10635618" cy="461665"/>
          </a:xfrm>
          <a:prstGeom prst="rect">
            <a:avLst/>
          </a:prstGeom>
          <a:noFill/>
        </p:spPr>
        <p:txBody>
          <a:bodyPr wrap="square" rtlCol="0">
            <a:spAutoFit/>
          </a:bodyPr>
          <a:lstStyle/>
          <a:p>
            <a:pPr marL="914400" lvl="1" indent="-457200">
              <a:buFont typeface="Arial" panose="020B0604020202020204" pitchFamily="34" charset="0"/>
              <a:buChar char="•"/>
            </a:pPr>
            <a:r>
              <a:rPr lang="en-IN" sz="2400" dirty="0"/>
              <a:t>You will get the paper(s) to review, with a deadline (possibly after bidding)</a:t>
            </a:r>
          </a:p>
        </p:txBody>
      </p:sp>
      <p:sp>
        <p:nvSpPr>
          <p:cNvPr id="19" name="TextBox 18">
            <a:extLst>
              <a:ext uri="{FF2B5EF4-FFF2-40B4-BE49-F238E27FC236}">
                <a16:creationId xmlns:a16="http://schemas.microsoft.com/office/drawing/2014/main" id="{9ED10C14-4250-45A8-8A34-FCC6613DF213}"/>
              </a:ext>
            </a:extLst>
          </p:cNvPr>
          <p:cNvSpPr txBox="1"/>
          <p:nvPr/>
        </p:nvSpPr>
        <p:spPr>
          <a:xfrm flipH="1">
            <a:off x="651507" y="4103959"/>
            <a:ext cx="9206868" cy="461665"/>
          </a:xfrm>
          <a:prstGeom prst="rect">
            <a:avLst/>
          </a:prstGeom>
          <a:noFill/>
        </p:spPr>
        <p:txBody>
          <a:bodyPr wrap="square" rtlCol="0">
            <a:spAutoFit/>
          </a:bodyPr>
          <a:lstStyle/>
          <a:p>
            <a:pPr marL="914400" lvl="1" indent="-457200">
              <a:buFont typeface="Arial" panose="020B0604020202020204" pitchFamily="34" charset="0"/>
              <a:buChar char="•"/>
            </a:pPr>
            <a:r>
              <a:rPr lang="en-IN" sz="2400" dirty="0"/>
              <a:t>Submit your </a:t>
            </a:r>
            <a:r>
              <a:rPr lang="en-IN" sz="2400" b="1" dirty="0"/>
              <a:t>independent </a:t>
            </a:r>
            <a:r>
              <a:rPr lang="en-IN" sz="2400" dirty="0"/>
              <a:t>review</a:t>
            </a:r>
          </a:p>
        </p:txBody>
      </p:sp>
      <p:sp>
        <p:nvSpPr>
          <p:cNvPr id="20" name="TextBox 19">
            <a:extLst>
              <a:ext uri="{FF2B5EF4-FFF2-40B4-BE49-F238E27FC236}">
                <a16:creationId xmlns:a16="http://schemas.microsoft.com/office/drawing/2014/main" id="{025D7A87-3C5E-4E29-924C-10A9E95AD37A}"/>
              </a:ext>
            </a:extLst>
          </p:cNvPr>
          <p:cNvSpPr txBox="1"/>
          <p:nvPr/>
        </p:nvSpPr>
        <p:spPr>
          <a:xfrm flipH="1">
            <a:off x="651507" y="4725680"/>
            <a:ext cx="9797418" cy="830997"/>
          </a:xfrm>
          <a:prstGeom prst="rect">
            <a:avLst/>
          </a:prstGeom>
          <a:noFill/>
        </p:spPr>
        <p:txBody>
          <a:bodyPr wrap="square" rtlCol="0">
            <a:spAutoFit/>
          </a:bodyPr>
          <a:lstStyle/>
          <a:p>
            <a:pPr marL="914400" lvl="1" indent="-457200">
              <a:buFont typeface="Arial" panose="020B0604020202020204" pitchFamily="34" charset="0"/>
              <a:buChar char="•"/>
            </a:pPr>
            <a:r>
              <a:rPr lang="en-IN" sz="2400" dirty="0"/>
              <a:t>You may then discuss the paper with other reviewers, </a:t>
            </a:r>
            <a:br>
              <a:rPr lang="en-IN" sz="2400" dirty="0"/>
            </a:br>
            <a:r>
              <a:rPr lang="en-IN" sz="2400" dirty="0"/>
              <a:t>or receive author feedback, based on which you modify your review</a:t>
            </a:r>
          </a:p>
        </p:txBody>
      </p:sp>
      <p:sp>
        <p:nvSpPr>
          <p:cNvPr id="21" name="TextBox 20">
            <a:extLst>
              <a:ext uri="{FF2B5EF4-FFF2-40B4-BE49-F238E27FC236}">
                <a16:creationId xmlns:a16="http://schemas.microsoft.com/office/drawing/2014/main" id="{A062251F-DDB2-4F22-AFB2-5A50F9AE72F2}"/>
              </a:ext>
            </a:extLst>
          </p:cNvPr>
          <p:cNvSpPr txBox="1"/>
          <p:nvPr/>
        </p:nvSpPr>
        <p:spPr>
          <a:xfrm flipH="1">
            <a:off x="651507" y="5716733"/>
            <a:ext cx="10483218" cy="461665"/>
          </a:xfrm>
          <a:prstGeom prst="rect">
            <a:avLst/>
          </a:prstGeom>
          <a:noFill/>
        </p:spPr>
        <p:txBody>
          <a:bodyPr wrap="square" rtlCol="0">
            <a:spAutoFit/>
          </a:bodyPr>
          <a:lstStyle/>
          <a:p>
            <a:pPr marL="914400" lvl="1" indent="-457200">
              <a:buFont typeface="Arial" panose="020B0604020202020204" pitchFamily="34" charset="0"/>
              <a:buChar char="•"/>
            </a:pPr>
            <a:r>
              <a:rPr lang="en-IN" sz="2400" dirty="0"/>
              <a:t>Final acceptance / rejection depends on the editor,  or after PC discussions.</a:t>
            </a:r>
          </a:p>
        </p:txBody>
      </p:sp>
    </p:spTree>
    <p:extLst>
      <p:ext uri="{BB962C8B-B14F-4D97-AF65-F5344CB8AC3E}">
        <p14:creationId xmlns:p14="http://schemas.microsoft.com/office/powerpoint/2010/main" val="1971670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What </a:t>
            </a:r>
            <a:r>
              <a:rPr lang="en-IN" sz="4400" i="1" dirty="0"/>
              <a:t>is</a:t>
            </a:r>
            <a:r>
              <a:rPr lang="en-IN" sz="4400" dirty="0"/>
              <a:t> expected of a reviewer</a:t>
            </a:r>
          </a:p>
        </p:txBody>
      </p:sp>
      <p:sp>
        <p:nvSpPr>
          <p:cNvPr id="9" name="Slide Number Placeholder 8">
            <a:extLst>
              <a:ext uri="{FF2B5EF4-FFF2-40B4-BE49-F238E27FC236}">
                <a16:creationId xmlns:a16="http://schemas.microsoft.com/office/drawing/2014/main" id="{E2AA7AF2-591C-4A0C-B6CE-462E908DA61E}"/>
              </a:ext>
            </a:extLst>
          </p:cNvPr>
          <p:cNvSpPr>
            <a:spLocks noGrp="1"/>
          </p:cNvSpPr>
          <p:nvPr>
            <p:ph type="sldNum" sz="quarter" idx="12"/>
          </p:nvPr>
        </p:nvSpPr>
        <p:spPr/>
        <p:txBody>
          <a:bodyPr/>
          <a:lstStyle/>
          <a:p>
            <a:fld id="{8D5659E6-4529-4036-9A1B-E014395BDE6F}" type="slidenum">
              <a:rPr lang="en-IN" smtClean="0"/>
              <a:t>46</a:t>
            </a:fld>
            <a:endParaRPr lang="en-IN"/>
          </a:p>
        </p:txBody>
      </p:sp>
      <p:sp>
        <p:nvSpPr>
          <p:cNvPr id="10" name="TextBox 9">
            <a:extLst>
              <a:ext uri="{FF2B5EF4-FFF2-40B4-BE49-F238E27FC236}">
                <a16:creationId xmlns:a16="http://schemas.microsoft.com/office/drawing/2014/main" id="{362BCEFE-310F-4128-9227-C03AB8240983}"/>
              </a:ext>
            </a:extLst>
          </p:cNvPr>
          <p:cNvSpPr txBox="1"/>
          <p:nvPr/>
        </p:nvSpPr>
        <p:spPr>
          <a:xfrm flipH="1">
            <a:off x="651507" y="1407821"/>
            <a:ext cx="8130542" cy="461665"/>
          </a:xfrm>
          <a:prstGeom prst="rect">
            <a:avLst/>
          </a:prstGeom>
          <a:noFill/>
        </p:spPr>
        <p:txBody>
          <a:bodyPr wrap="square" rtlCol="0">
            <a:spAutoFit/>
          </a:bodyPr>
          <a:lstStyle/>
          <a:p>
            <a:pPr marL="914400" lvl="1" indent="-457200">
              <a:buFont typeface="Arial" panose="020B0604020202020204" pitchFamily="34" charset="0"/>
              <a:buChar char="•"/>
            </a:pPr>
            <a:r>
              <a:rPr lang="en-IN" sz="2400" dirty="0"/>
              <a:t>Have expertise in the subject of the paper (mostly...)</a:t>
            </a:r>
          </a:p>
        </p:txBody>
      </p:sp>
      <p:sp>
        <p:nvSpPr>
          <p:cNvPr id="11" name="TextBox 10">
            <a:extLst>
              <a:ext uri="{FF2B5EF4-FFF2-40B4-BE49-F238E27FC236}">
                <a16:creationId xmlns:a16="http://schemas.microsoft.com/office/drawing/2014/main" id="{13FF48E3-562D-4724-BEE0-CFFFC7510325}"/>
              </a:ext>
            </a:extLst>
          </p:cNvPr>
          <p:cNvSpPr txBox="1"/>
          <p:nvPr/>
        </p:nvSpPr>
        <p:spPr>
          <a:xfrm flipH="1">
            <a:off x="651507" y="1876983"/>
            <a:ext cx="8130542" cy="461665"/>
          </a:xfrm>
          <a:prstGeom prst="rect">
            <a:avLst/>
          </a:prstGeom>
          <a:noFill/>
        </p:spPr>
        <p:txBody>
          <a:bodyPr wrap="square" rtlCol="0">
            <a:spAutoFit/>
          </a:bodyPr>
          <a:lstStyle/>
          <a:p>
            <a:pPr marL="914400" lvl="1" indent="-457200">
              <a:buFont typeface="Arial" panose="020B0604020202020204" pitchFamily="34" charset="0"/>
              <a:buChar char="•"/>
            </a:pPr>
            <a:r>
              <a:rPr lang="en-IN" sz="2400" dirty="0"/>
              <a:t>Read and understand the main body of the paper</a:t>
            </a:r>
          </a:p>
        </p:txBody>
      </p:sp>
      <p:sp>
        <p:nvSpPr>
          <p:cNvPr id="12" name="TextBox 11">
            <a:extLst>
              <a:ext uri="{FF2B5EF4-FFF2-40B4-BE49-F238E27FC236}">
                <a16:creationId xmlns:a16="http://schemas.microsoft.com/office/drawing/2014/main" id="{70B78A64-E84C-4E9D-808D-EFF569116EBA}"/>
              </a:ext>
            </a:extLst>
          </p:cNvPr>
          <p:cNvSpPr txBox="1"/>
          <p:nvPr/>
        </p:nvSpPr>
        <p:spPr>
          <a:xfrm flipH="1">
            <a:off x="651505" y="2331151"/>
            <a:ext cx="8883017" cy="461665"/>
          </a:xfrm>
          <a:prstGeom prst="rect">
            <a:avLst/>
          </a:prstGeom>
          <a:noFill/>
        </p:spPr>
        <p:txBody>
          <a:bodyPr wrap="square" rtlCol="0">
            <a:spAutoFit/>
          </a:bodyPr>
          <a:lstStyle/>
          <a:p>
            <a:pPr marL="914400" lvl="1" indent="-457200">
              <a:buFont typeface="Arial" panose="020B0604020202020204" pitchFamily="34" charset="0"/>
              <a:buChar char="•"/>
            </a:pPr>
            <a:r>
              <a:rPr lang="en-IN" sz="2400" dirty="0"/>
              <a:t>Critically evaluate strengths and weaknesses of the paper</a:t>
            </a:r>
          </a:p>
        </p:txBody>
      </p:sp>
      <p:sp>
        <p:nvSpPr>
          <p:cNvPr id="13" name="TextBox 12">
            <a:extLst>
              <a:ext uri="{FF2B5EF4-FFF2-40B4-BE49-F238E27FC236}">
                <a16:creationId xmlns:a16="http://schemas.microsoft.com/office/drawing/2014/main" id="{7D0948E9-1EB5-48BD-B298-79C1BD390FFD}"/>
              </a:ext>
            </a:extLst>
          </p:cNvPr>
          <p:cNvSpPr txBox="1"/>
          <p:nvPr/>
        </p:nvSpPr>
        <p:spPr>
          <a:xfrm flipH="1">
            <a:off x="1394455" y="2815262"/>
            <a:ext cx="8263895" cy="1938992"/>
          </a:xfrm>
          <a:prstGeom prst="rect">
            <a:avLst/>
          </a:prstGeom>
          <a:noFill/>
        </p:spPr>
        <p:txBody>
          <a:bodyPr wrap="square" rtlCol="0">
            <a:spAutoFit/>
          </a:bodyPr>
          <a:lstStyle/>
          <a:p>
            <a:pPr marL="800100" lvl="1" indent="-342900">
              <a:buFontTx/>
              <a:buChar char="-"/>
            </a:pPr>
            <a:r>
              <a:rPr lang="en-IN" sz="2400" dirty="0"/>
              <a:t>What is the main contribution?</a:t>
            </a:r>
          </a:p>
          <a:p>
            <a:pPr marL="800100" lvl="1" indent="-342900">
              <a:buFontTx/>
              <a:buChar char="-"/>
            </a:pPr>
            <a:r>
              <a:rPr lang="en-IN" sz="2400" dirty="0"/>
              <a:t>Is the contribution significant enough for publication?</a:t>
            </a:r>
          </a:p>
          <a:p>
            <a:pPr marL="800100" lvl="1" indent="-342900">
              <a:buFontTx/>
              <a:buChar char="-"/>
            </a:pPr>
            <a:r>
              <a:rPr lang="en-IN" sz="2400" dirty="0"/>
              <a:t>Is it written clearly?</a:t>
            </a:r>
          </a:p>
          <a:p>
            <a:pPr marL="800100" lvl="1" indent="-342900">
              <a:buFontTx/>
              <a:buChar char="-"/>
            </a:pPr>
            <a:r>
              <a:rPr lang="en-IN" sz="2400" dirty="0"/>
              <a:t>Does it review relevant literature appropriately?</a:t>
            </a:r>
          </a:p>
          <a:p>
            <a:pPr marL="800100" lvl="1" indent="-342900">
              <a:buFontTx/>
              <a:buChar char="-"/>
            </a:pPr>
            <a:r>
              <a:rPr lang="en-IN" sz="2400" dirty="0"/>
              <a:t>Suggestions for improvement?</a:t>
            </a:r>
          </a:p>
        </p:txBody>
      </p:sp>
      <p:sp>
        <p:nvSpPr>
          <p:cNvPr id="16" name="TextBox 15">
            <a:extLst>
              <a:ext uri="{FF2B5EF4-FFF2-40B4-BE49-F238E27FC236}">
                <a16:creationId xmlns:a16="http://schemas.microsoft.com/office/drawing/2014/main" id="{F238CE32-A1FF-4E65-B3AE-A28A29C2E3B5}"/>
              </a:ext>
            </a:extLst>
          </p:cNvPr>
          <p:cNvSpPr txBox="1"/>
          <p:nvPr/>
        </p:nvSpPr>
        <p:spPr>
          <a:xfrm flipH="1">
            <a:off x="651506" y="4862553"/>
            <a:ext cx="8883017" cy="461665"/>
          </a:xfrm>
          <a:prstGeom prst="rect">
            <a:avLst/>
          </a:prstGeom>
          <a:noFill/>
        </p:spPr>
        <p:txBody>
          <a:bodyPr wrap="square" rtlCol="0">
            <a:spAutoFit/>
          </a:bodyPr>
          <a:lstStyle/>
          <a:p>
            <a:pPr marL="914400" lvl="1" indent="-457200">
              <a:buFont typeface="Arial" panose="020B0604020202020204" pitchFamily="34" charset="0"/>
              <a:buChar char="•"/>
            </a:pPr>
            <a:r>
              <a:rPr lang="en-IN" sz="2400" dirty="0"/>
              <a:t>Give opinion on acceptance / non-acceptance</a:t>
            </a:r>
          </a:p>
        </p:txBody>
      </p:sp>
      <p:sp>
        <p:nvSpPr>
          <p:cNvPr id="17" name="TextBox 16">
            <a:extLst>
              <a:ext uri="{FF2B5EF4-FFF2-40B4-BE49-F238E27FC236}">
                <a16:creationId xmlns:a16="http://schemas.microsoft.com/office/drawing/2014/main" id="{1DC712EC-39D9-4011-A43D-9E8D9379AD36}"/>
              </a:ext>
            </a:extLst>
          </p:cNvPr>
          <p:cNvSpPr txBox="1"/>
          <p:nvPr/>
        </p:nvSpPr>
        <p:spPr>
          <a:xfrm flipH="1">
            <a:off x="651505" y="5884810"/>
            <a:ext cx="8883017" cy="461665"/>
          </a:xfrm>
          <a:prstGeom prst="rect">
            <a:avLst/>
          </a:prstGeom>
          <a:noFill/>
        </p:spPr>
        <p:txBody>
          <a:bodyPr wrap="square" rtlCol="0">
            <a:spAutoFit/>
          </a:bodyPr>
          <a:lstStyle/>
          <a:p>
            <a:pPr marL="914400" lvl="1" indent="-457200">
              <a:buFont typeface="Arial" panose="020B0604020202020204" pitchFamily="34" charset="0"/>
              <a:buChar char="•"/>
            </a:pPr>
            <a:r>
              <a:rPr lang="en-IN" sz="2400" dirty="0"/>
              <a:t>Be on time, respect the process</a:t>
            </a:r>
          </a:p>
        </p:txBody>
      </p:sp>
      <p:sp>
        <p:nvSpPr>
          <p:cNvPr id="18" name="TextBox 17">
            <a:extLst>
              <a:ext uri="{FF2B5EF4-FFF2-40B4-BE49-F238E27FC236}">
                <a16:creationId xmlns:a16="http://schemas.microsoft.com/office/drawing/2014/main" id="{B075FC36-4E29-4074-B43F-060B26F0E3BC}"/>
              </a:ext>
            </a:extLst>
          </p:cNvPr>
          <p:cNvSpPr txBox="1"/>
          <p:nvPr/>
        </p:nvSpPr>
        <p:spPr>
          <a:xfrm flipH="1">
            <a:off x="651505" y="5365502"/>
            <a:ext cx="8883017" cy="461665"/>
          </a:xfrm>
          <a:prstGeom prst="rect">
            <a:avLst/>
          </a:prstGeom>
          <a:noFill/>
        </p:spPr>
        <p:txBody>
          <a:bodyPr wrap="square" rtlCol="0">
            <a:spAutoFit/>
          </a:bodyPr>
          <a:lstStyle/>
          <a:p>
            <a:pPr marL="914400" lvl="1" indent="-457200">
              <a:buFont typeface="Arial" panose="020B0604020202020204" pitchFamily="34" charset="0"/>
              <a:buChar char="•"/>
            </a:pPr>
            <a:r>
              <a:rPr lang="en-IN" sz="2400" dirty="0"/>
              <a:t>Keep in mind </a:t>
            </a:r>
            <a:r>
              <a:rPr lang="en-IN" sz="2400" dirty="0" err="1">
                <a:solidFill>
                  <a:srgbClr val="FF0000"/>
                </a:solidFill>
              </a:rPr>
              <a:t>CoI</a:t>
            </a:r>
            <a:r>
              <a:rPr lang="en-IN" sz="2400" dirty="0">
                <a:solidFill>
                  <a:srgbClr val="FF0000"/>
                </a:solidFill>
              </a:rPr>
              <a:t> </a:t>
            </a:r>
            <a:r>
              <a:rPr lang="en-IN" sz="2400" dirty="0"/>
              <a:t>and </a:t>
            </a:r>
            <a:r>
              <a:rPr lang="en-IN" sz="2400" dirty="0">
                <a:solidFill>
                  <a:srgbClr val="FF0000"/>
                </a:solidFill>
              </a:rPr>
              <a:t>confidentiality</a:t>
            </a:r>
          </a:p>
        </p:txBody>
      </p:sp>
    </p:spTree>
    <p:extLst>
      <p:ext uri="{BB962C8B-B14F-4D97-AF65-F5344CB8AC3E}">
        <p14:creationId xmlns:p14="http://schemas.microsoft.com/office/powerpoint/2010/main" val="1845171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What </a:t>
            </a:r>
            <a:r>
              <a:rPr lang="en-IN" sz="4400" i="1" dirty="0"/>
              <a:t>isn’t</a:t>
            </a:r>
            <a:r>
              <a:rPr lang="en-IN" sz="4400" dirty="0"/>
              <a:t> expected of a reviewer</a:t>
            </a:r>
          </a:p>
        </p:txBody>
      </p:sp>
      <p:sp>
        <p:nvSpPr>
          <p:cNvPr id="9" name="Slide Number Placeholder 8">
            <a:extLst>
              <a:ext uri="{FF2B5EF4-FFF2-40B4-BE49-F238E27FC236}">
                <a16:creationId xmlns:a16="http://schemas.microsoft.com/office/drawing/2014/main" id="{E2AA7AF2-591C-4A0C-B6CE-462E908DA61E}"/>
              </a:ext>
            </a:extLst>
          </p:cNvPr>
          <p:cNvSpPr>
            <a:spLocks noGrp="1"/>
          </p:cNvSpPr>
          <p:nvPr>
            <p:ph type="sldNum" sz="quarter" idx="12"/>
          </p:nvPr>
        </p:nvSpPr>
        <p:spPr/>
        <p:txBody>
          <a:bodyPr/>
          <a:lstStyle/>
          <a:p>
            <a:fld id="{8D5659E6-4529-4036-9A1B-E014395BDE6F}" type="slidenum">
              <a:rPr lang="en-IN" smtClean="0"/>
              <a:t>47</a:t>
            </a:fld>
            <a:endParaRPr lang="en-IN"/>
          </a:p>
        </p:txBody>
      </p:sp>
      <p:sp>
        <p:nvSpPr>
          <p:cNvPr id="10" name="TextBox 9">
            <a:extLst>
              <a:ext uri="{FF2B5EF4-FFF2-40B4-BE49-F238E27FC236}">
                <a16:creationId xmlns:a16="http://schemas.microsoft.com/office/drawing/2014/main" id="{362BCEFE-310F-4128-9227-C03AB8240983}"/>
              </a:ext>
            </a:extLst>
          </p:cNvPr>
          <p:cNvSpPr txBox="1"/>
          <p:nvPr/>
        </p:nvSpPr>
        <p:spPr>
          <a:xfrm flipH="1">
            <a:off x="651507" y="1407821"/>
            <a:ext cx="9949818" cy="830997"/>
          </a:xfrm>
          <a:prstGeom prst="rect">
            <a:avLst/>
          </a:prstGeom>
          <a:noFill/>
        </p:spPr>
        <p:txBody>
          <a:bodyPr wrap="square" rtlCol="0">
            <a:spAutoFit/>
          </a:bodyPr>
          <a:lstStyle/>
          <a:p>
            <a:pPr marL="914400" lvl="1" indent="-457200">
              <a:buFont typeface="Arial" panose="020B0604020202020204" pitchFamily="34" charset="0"/>
              <a:buChar char="•"/>
            </a:pPr>
            <a:r>
              <a:rPr lang="en-IN" sz="2400" dirty="0"/>
              <a:t>Read and understand everything in the paper, including appendices (though you should try to)</a:t>
            </a:r>
          </a:p>
        </p:txBody>
      </p:sp>
      <p:sp>
        <p:nvSpPr>
          <p:cNvPr id="11" name="TextBox 10">
            <a:extLst>
              <a:ext uri="{FF2B5EF4-FFF2-40B4-BE49-F238E27FC236}">
                <a16:creationId xmlns:a16="http://schemas.microsoft.com/office/drawing/2014/main" id="{13FF48E3-562D-4724-BEE0-CFFFC7510325}"/>
              </a:ext>
            </a:extLst>
          </p:cNvPr>
          <p:cNvSpPr txBox="1"/>
          <p:nvPr/>
        </p:nvSpPr>
        <p:spPr>
          <a:xfrm flipH="1">
            <a:off x="651507" y="2477148"/>
            <a:ext cx="8130542" cy="461665"/>
          </a:xfrm>
          <a:prstGeom prst="rect">
            <a:avLst/>
          </a:prstGeom>
          <a:noFill/>
        </p:spPr>
        <p:txBody>
          <a:bodyPr wrap="square" rtlCol="0">
            <a:spAutoFit/>
          </a:bodyPr>
          <a:lstStyle/>
          <a:p>
            <a:pPr marL="914400" lvl="1" indent="-457200">
              <a:buFont typeface="Arial" panose="020B0604020202020204" pitchFamily="34" charset="0"/>
              <a:buChar char="•"/>
            </a:pPr>
            <a:r>
              <a:rPr lang="en-IN" sz="2400" dirty="0"/>
              <a:t>Be responsible for technical correctness</a:t>
            </a:r>
          </a:p>
        </p:txBody>
      </p:sp>
      <p:sp>
        <p:nvSpPr>
          <p:cNvPr id="14" name="TextBox 13">
            <a:extLst>
              <a:ext uri="{FF2B5EF4-FFF2-40B4-BE49-F238E27FC236}">
                <a16:creationId xmlns:a16="http://schemas.microsoft.com/office/drawing/2014/main" id="{21C35890-FD77-4F80-9E40-937615AFEE4F}"/>
              </a:ext>
            </a:extLst>
          </p:cNvPr>
          <p:cNvSpPr txBox="1"/>
          <p:nvPr/>
        </p:nvSpPr>
        <p:spPr>
          <a:xfrm flipH="1">
            <a:off x="651507" y="3172936"/>
            <a:ext cx="8130542" cy="461665"/>
          </a:xfrm>
          <a:prstGeom prst="rect">
            <a:avLst/>
          </a:prstGeom>
          <a:noFill/>
        </p:spPr>
        <p:txBody>
          <a:bodyPr wrap="square" rtlCol="0">
            <a:spAutoFit/>
          </a:bodyPr>
          <a:lstStyle/>
          <a:p>
            <a:pPr marL="914400" lvl="1" indent="-457200">
              <a:buFont typeface="Arial" panose="020B0604020202020204" pitchFamily="34" charset="0"/>
              <a:buChar char="•"/>
            </a:pPr>
            <a:r>
              <a:rPr lang="en-IN" sz="2400" dirty="0"/>
              <a:t>Point out all errors and typos</a:t>
            </a:r>
          </a:p>
        </p:txBody>
      </p:sp>
    </p:spTree>
    <p:extLst>
      <p:ext uri="{BB962C8B-B14F-4D97-AF65-F5344CB8AC3E}">
        <p14:creationId xmlns:p14="http://schemas.microsoft.com/office/powerpoint/2010/main" val="84707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A sample guide</a:t>
            </a:r>
          </a:p>
        </p:txBody>
      </p:sp>
      <p:sp>
        <p:nvSpPr>
          <p:cNvPr id="9" name="Slide Number Placeholder 8">
            <a:extLst>
              <a:ext uri="{FF2B5EF4-FFF2-40B4-BE49-F238E27FC236}">
                <a16:creationId xmlns:a16="http://schemas.microsoft.com/office/drawing/2014/main" id="{E2AA7AF2-591C-4A0C-B6CE-462E908DA61E}"/>
              </a:ext>
            </a:extLst>
          </p:cNvPr>
          <p:cNvSpPr>
            <a:spLocks noGrp="1"/>
          </p:cNvSpPr>
          <p:nvPr>
            <p:ph type="sldNum" sz="quarter" idx="12"/>
          </p:nvPr>
        </p:nvSpPr>
        <p:spPr/>
        <p:txBody>
          <a:bodyPr/>
          <a:lstStyle/>
          <a:p>
            <a:fld id="{8D5659E6-4529-4036-9A1B-E014395BDE6F}" type="slidenum">
              <a:rPr lang="en-IN" smtClean="0"/>
              <a:t>48</a:t>
            </a:fld>
            <a:endParaRPr lang="en-IN"/>
          </a:p>
        </p:txBody>
      </p:sp>
      <p:sp>
        <p:nvSpPr>
          <p:cNvPr id="10" name="TextBox 9">
            <a:extLst>
              <a:ext uri="{FF2B5EF4-FFF2-40B4-BE49-F238E27FC236}">
                <a16:creationId xmlns:a16="http://schemas.microsoft.com/office/drawing/2014/main" id="{362BCEFE-310F-4128-9227-C03AB8240983}"/>
              </a:ext>
            </a:extLst>
          </p:cNvPr>
          <p:cNvSpPr txBox="1"/>
          <p:nvPr/>
        </p:nvSpPr>
        <p:spPr>
          <a:xfrm flipH="1">
            <a:off x="579117" y="1631375"/>
            <a:ext cx="8130542" cy="461665"/>
          </a:xfrm>
          <a:prstGeom prst="rect">
            <a:avLst/>
          </a:prstGeom>
          <a:noFill/>
        </p:spPr>
        <p:txBody>
          <a:bodyPr wrap="square" rtlCol="0">
            <a:spAutoFit/>
          </a:bodyPr>
          <a:lstStyle/>
          <a:p>
            <a:pPr marL="800100" lvl="1" indent="-342900">
              <a:buFont typeface="Arial" panose="020B0604020202020204" pitchFamily="34" charset="0"/>
              <a:buChar char="•"/>
            </a:pPr>
            <a:r>
              <a:rPr lang="en-IN" sz="2400" dirty="0"/>
              <a:t>Reviewing document for EC 2026 (link removed)</a:t>
            </a:r>
          </a:p>
        </p:txBody>
      </p:sp>
      <p:sp>
        <p:nvSpPr>
          <p:cNvPr id="5" name="TextBox 4">
            <a:extLst>
              <a:ext uri="{FF2B5EF4-FFF2-40B4-BE49-F238E27FC236}">
                <a16:creationId xmlns:a16="http://schemas.microsoft.com/office/drawing/2014/main" id="{E0D4180C-BF83-4357-9643-89F3E1E41906}"/>
              </a:ext>
            </a:extLst>
          </p:cNvPr>
          <p:cNvSpPr txBox="1"/>
          <p:nvPr/>
        </p:nvSpPr>
        <p:spPr>
          <a:xfrm flipH="1">
            <a:off x="579117" y="2250500"/>
            <a:ext cx="8130542" cy="461665"/>
          </a:xfrm>
          <a:prstGeom prst="rect">
            <a:avLst/>
          </a:prstGeom>
          <a:noFill/>
        </p:spPr>
        <p:txBody>
          <a:bodyPr wrap="square" rtlCol="0">
            <a:spAutoFit/>
          </a:bodyPr>
          <a:lstStyle/>
          <a:p>
            <a:pPr marL="800100" lvl="1" indent="-342900">
              <a:buFont typeface="Arial" panose="020B0604020202020204" pitchFamily="34" charset="0"/>
              <a:buChar char="•"/>
            </a:pPr>
            <a:r>
              <a:rPr lang="en-IN" sz="2400" dirty="0"/>
              <a:t>ACM peer review </a:t>
            </a:r>
            <a:r>
              <a:rPr lang="en-IN" sz="2400" dirty="0">
                <a:hlinkClick r:id="rId2"/>
              </a:rPr>
              <a:t>guidelines</a:t>
            </a:r>
            <a:endParaRPr lang="en-IN" sz="2400" dirty="0"/>
          </a:p>
        </p:txBody>
      </p:sp>
    </p:spTree>
    <p:extLst>
      <p:ext uri="{BB962C8B-B14F-4D97-AF65-F5344CB8AC3E}">
        <p14:creationId xmlns:p14="http://schemas.microsoft.com/office/powerpoint/2010/main" val="2546187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err="1"/>
              <a:t>CoI</a:t>
            </a:r>
            <a:endParaRPr lang="en-IN" sz="4400" dirty="0"/>
          </a:p>
        </p:txBody>
      </p:sp>
      <p:sp>
        <p:nvSpPr>
          <p:cNvPr id="3" name="TextBox 2">
            <a:extLst>
              <a:ext uri="{FF2B5EF4-FFF2-40B4-BE49-F238E27FC236}">
                <a16:creationId xmlns:a16="http://schemas.microsoft.com/office/drawing/2014/main" id="{7BAD963E-F88B-4652-A084-30CC9A35D14B}"/>
              </a:ext>
            </a:extLst>
          </p:cNvPr>
          <p:cNvSpPr txBox="1"/>
          <p:nvPr/>
        </p:nvSpPr>
        <p:spPr>
          <a:xfrm flipH="1">
            <a:off x="1122043" y="1419225"/>
            <a:ext cx="74218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Conflict of Interest</a:t>
            </a:r>
          </a:p>
        </p:txBody>
      </p:sp>
      <p:sp>
        <p:nvSpPr>
          <p:cNvPr id="4" name="TextBox 3">
            <a:extLst>
              <a:ext uri="{FF2B5EF4-FFF2-40B4-BE49-F238E27FC236}">
                <a16:creationId xmlns:a16="http://schemas.microsoft.com/office/drawing/2014/main" id="{44355D22-EF87-4761-85D1-B9ADEE5407D8}"/>
              </a:ext>
            </a:extLst>
          </p:cNvPr>
          <p:cNvSpPr txBox="1"/>
          <p:nvPr/>
        </p:nvSpPr>
        <p:spPr>
          <a:xfrm flipH="1">
            <a:off x="1122042" y="2028825"/>
            <a:ext cx="8250557"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Don’t review a paper you would be biased about</a:t>
            </a:r>
          </a:p>
        </p:txBody>
      </p:sp>
      <p:sp>
        <p:nvSpPr>
          <p:cNvPr id="5" name="Slide Number Placeholder 4">
            <a:extLst>
              <a:ext uri="{FF2B5EF4-FFF2-40B4-BE49-F238E27FC236}">
                <a16:creationId xmlns:a16="http://schemas.microsoft.com/office/drawing/2014/main" id="{A3472D20-DAFA-4741-AD9F-D8E1A0163486}"/>
              </a:ext>
            </a:extLst>
          </p:cNvPr>
          <p:cNvSpPr>
            <a:spLocks noGrp="1"/>
          </p:cNvSpPr>
          <p:nvPr>
            <p:ph type="sldNum" sz="quarter" idx="12"/>
          </p:nvPr>
        </p:nvSpPr>
        <p:spPr/>
        <p:txBody>
          <a:bodyPr/>
          <a:lstStyle/>
          <a:p>
            <a:fld id="{8D5659E6-4529-4036-9A1B-E014395BDE6F}" type="slidenum">
              <a:rPr lang="en-IN" smtClean="0"/>
              <a:t>49</a:t>
            </a:fld>
            <a:endParaRPr lang="en-IN"/>
          </a:p>
        </p:txBody>
      </p:sp>
      <p:sp>
        <p:nvSpPr>
          <p:cNvPr id="7" name="TextBox 6">
            <a:extLst>
              <a:ext uri="{FF2B5EF4-FFF2-40B4-BE49-F238E27FC236}">
                <a16:creationId xmlns:a16="http://schemas.microsoft.com/office/drawing/2014/main" id="{808D81D3-A07E-4F0B-A32D-01A8B96C1BE2}"/>
              </a:ext>
            </a:extLst>
          </p:cNvPr>
          <p:cNvSpPr txBox="1"/>
          <p:nvPr/>
        </p:nvSpPr>
        <p:spPr>
          <a:xfrm flipH="1">
            <a:off x="1308732" y="2638425"/>
            <a:ext cx="9092567" cy="1200329"/>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Papers by colleagues; recent collaborators; </a:t>
            </a:r>
            <a:br>
              <a:rPr lang="en-IN" sz="2400" dirty="0"/>
            </a:br>
            <a:r>
              <a:rPr lang="en-IN" sz="2400" dirty="0"/>
              <a:t>students or advisors; postdoc supervisor; </a:t>
            </a:r>
            <a:br>
              <a:rPr lang="en-IN" sz="2400" dirty="0"/>
            </a:br>
            <a:r>
              <a:rPr lang="en-IN" sz="2400" dirty="0"/>
              <a:t>a friend or family</a:t>
            </a:r>
          </a:p>
        </p:txBody>
      </p:sp>
      <p:sp>
        <p:nvSpPr>
          <p:cNvPr id="8" name="TextBox 7">
            <a:extLst>
              <a:ext uri="{FF2B5EF4-FFF2-40B4-BE49-F238E27FC236}">
                <a16:creationId xmlns:a16="http://schemas.microsoft.com/office/drawing/2014/main" id="{8E66E84A-29F9-4D26-A099-D8B20269FA00}"/>
              </a:ext>
            </a:extLst>
          </p:cNvPr>
          <p:cNvSpPr txBox="1"/>
          <p:nvPr/>
        </p:nvSpPr>
        <p:spPr>
          <a:xfrm flipH="1">
            <a:off x="1122042" y="3925134"/>
            <a:ext cx="8250557" cy="954107"/>
          </a:xfrm>
          <a:prstGeom prst="rect">
            <a:avLst/>
          </a:prstGeom>
          <a:noFill/>
        </p:spPr>
        <p:txBody>
          <a:bodyPr wrap="square" rtlCol="0">
            <a:spAutoFit/>
          </a:bodyPr>
          <a:lstStyle/>
          <a:p>
            <a:pPr marL="457200" indent="-457200">
              <a:buFont typeface="Arial" panose="020B0604020202020204" pitchFamily="34" charset="0"/>
              <a:buChar char="•"/>
            </a:pPr>
            <a:r>
              <a:rPr lang="en-IN" sz="2800" dirty="0"/>
              <a:t>Not just papers, but also awards, positions, </a:t>
            </a:r>
            <a:br>
              <a:rPr lang="en-IN" sz="2800" dirty="0"/>
            </a:br>
            <a:r>
              <a:rPr lang="en-IN" sz="2800" dirty="0"/>
              <a:t>grant proposals, ...</a:t>
            </a:r>
          </a:p>
        </p:txBody>
      </p:sp>
      <p:sp>
        <p:nvSpPr>
          <p:cNvPr id="9" name="TextBox 8">
            <a:extLst>
              <a:ext uri="{FF2B5EF4-FFF2-40B4-BE49-F238E27FC236}">
                <a16:creationId xmlns:a16="http://schemas.microsoft.com/office/drawing/2014/main" id="{27F526C5-D013-4F94-92C6-C0DBB795AD47}"/>
              </a:ext>
            </a:extLst>
          </p:cNvPr>
          <p:cNvSpPr txBox="1"/>
          <p:nvPr/>
        </p:nvSpPr>
        <p:spPr>
          <a:xfrm flipH="1">
            <a:off x="1122041" y="4971733"/>
            <a:ext cx="8250557"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ACM’s </a:t>
            </a:r>
            <a:r>
              <a:rPr lang="en-IN" sz="2800" dirty="0">
                <a:hlinkClick r:id="rId2"/>
              </a:rPr>
              <a:t>definition</a:t>
            </a:r>
            <a:r>
              <a:rPr lang="en-IN" sz="2800" dirty="0"/>
              <a:t> of </a:t>
            </a:r>
            <a:r>
              <a:rPr lang="en-IN" sz="2800" dirty="0" err="1"/>
              <a:t>CoI</a:t>
            </a:r>
            <a:endParaRPr lang="en-IN" sz="2800" dirty="0"/>
          </a:p>
        </p:txBody>
      </p:sp>
    </p:spTree>
    <p:extLst>
      <p:ext uri="{BB962C8B-B14F-4D97-AF65-F5344CB8AC3E}">
        <p14:creationId xmlns:p14="http://schemas.microsoft.com/office/powerpoint/2010/main" val="285380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9" y="400050"/>
            <a:ext cx="4869181" cy="769441"/>
          </a:xfrm>
          <a:prstGeom prst="rect">
            <a:avLst/>
          </a:prstGeom>
          <a:noFill/>
        </p:spPr>
        <p:txBody>
          <a:bodyPr wrap="square" rtlCol="0">
            <a:spAutoFit/>
          </a:bodyPr>
          <a:lstStyle/>
          <a:p>
            <a:r>
              <a:rPr lang="en-IN" sz="4400" dirty="0"/>
              <a:t>Why are we here</a:t>
            </a:r>
          </a:p>
        </p:txBody>
      </p:sp>
      <p:sp>
        <p:nvSpPr>
          <p:cNvPr id="10" name="TextBox 9">
            <a:extLst>
              <a:ext uri="{FF2B5EF4-FFF2-40B4-BE49-F238E27FC236}">
                <a16:creationId xmlns:a16="http://schemas.microsoft.com/office/drawing/2014/main" id="{FA625B09-3EF5-4E67-80EB-20866C70C2D8}"/>
              </a:ext>
            </a:extLst>
          </p:cNvPr>
          <p:cNvSpPr txBox="1"/>
          <p:nvPr/>
        </p:nvSpPr>
        <p:spPr>
          <a:xfrm flipH="1">
            <a:off x="1122041" y="1531368"/>
            <a:ext cx="10908033"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hlinkClick r:id="rId2"/>
              </a:rPr>
              <a:t>https://en.m.wikipedia.org/wiki/Scientific_plagiarism_in_India</a:t>
            </a:r>
            <a:endParaRPr lang="en-IN" sz="2800" dirty="0"/>
          </a:p>
        </p:txBody>
      </p:sp>
      <p:sp>
        <p:nvSpPr>
          <p:cNvPr id="13" name="Slide Number Placeholder 12">
            <a:extLst>
              <a:ext uri="{FF2B5EF4-FFF2-40B4-BE49-F238E27FC236}">
                <a16:creationId xmlns:a16="http://schemas.microsoft.com/office/drawing/2014/main" id="{FE64ECE6-6E59-4C87-8BDB-CD19970BF80A}"/>
              </a:ext>
            </a:extLst>
          </p:cNvPr>
          <p:cNvSpPr>
            <a:spLocks noGrp="1"/>
          </p:cNvSpPr>
          <p:nvPr>
            <p:ph type="sldNum" sz="quarter" idx="12"/>
          </p:nvPr>
        </p:nvSpPr>
        <p:spPr/>
        <p:txBody>
          <a:bodyPr/>
          <a:lstStyle/>
          <a:p>
            <a:fld id="{8D5659E6-4529-4036-9A1B-E014395BDE6F}" type="slidenum">
              <a:rPr lang="en-IN" smtClean="0"/>
              <a:t>5</a:t>
            </a:fld>
            <a:endParaRPr lang="en-IN"/>
          </a:p>
        </p:txBody>
      </p:sp>
      <p:sp>
        <p:nvSpPr>
          <p:cNvPr id="7" name="TextBox 6">
            <a:extLst>
              <a:ext uri="{FF2B5EF4-FFF2-40B4-BE49-F238E27FC236}">
                <a16:creationId xmlns:a16="http://schemas.microsoft.com/office/drawing/2014/main" id="{19F81493-4D18-4D40-8395-8B989E960BD0}"/>
              </a:ext>
            </a:extLst>
          </p:cNvPr>
          <p:cNvSpPr txBox="1"/>
          <p:nvPr/>
        </p:nvSpPr>
        <p:spPr>
          <a:xfrm flipH="1">
            <a:off x="1122996" y="3614000"/>
            <a:ext cx="7421881" cy="523220"/>
          </a:xfrm>
          <a:prstGeom prst="rect">
            <a:avLst/>
          </a:prstGeom>
          <a:noFill/>
        </p:spPr>
        <p:txBody>
          <a:bodyPr wrap="square" rtlCol="0">
            <a:spAutoFit/>
          </a:bodyPr>
          <a:lstStyle/>
          <a:p>
            <a:pPr marL="457200" indent="-457200">
              <a:buFont typeface="Arial" panose="020B0604020202020204" pitchFamily="34" charset="0"/>
              <a:buChar char="•"/>
            </a:pPr>
            <a:r>
              <a:rPr lang="en-IN" sz="2800"/>
              <a:t>But the </a:t>
            </a:r>
            <a:r>
              <a:rPr lang="en-IN" sz="2800" dirty="0"/>
              <a:t>problem </a:t>
            </a:r>
            <a:r>
              <a:rPr lang="en-IN" sz="2800" dirty="0">
                <a:hlinkClick r:id="rId3"/>
              </a:rPr>
              <a:t>continues</a:t>
            </a:r>
            <a:r>
              <a:rPr lang="en-IN" sz="2800" dirty="0"/>
              <a:t>...</a:t>
            </a:r>
          </a:p>
        </p:txBody>
      </p:sp>
      <p:sp>
        <p:nvSpPr>
          <p:cNvPr id="8" name="TextBox 7">
            <a:extLst>
              <a:ext uri="{FF2B5EF4-FFF2-40B4-BE49-F238E27FC236}">
                <a16:creationId xmlns:a16="http://schemas.microsoft.com/office/drawing/2014/main" id="{D07061DB-C348-455F-B607-73404A3F896B}"/>
              </a:ext>
            </a:extLst>
          </p:cNvPr>
          <p:cNvSpPr txBox="1"/>
          <p:nvPr/>
        </p:nvSpPr>
        <p:spPr>
          <a:xfrm flipH="1">
            <a:off x="1122996" y="2365504"/>
            <a:ext cx="9946007" cy="954107"/>
          </a:xfrm>
          <a:prstGeom prst="rect">
            <a:avLst/>
          </a:prstGeom>
          <a:noFill/>
        </p:spPr>
        <p:txBody>
          <a:bodyPr wrap="square" rtlCol="0">
            <a:spAutoFit/>
          </a:bodyPr>
          <a:lstStyle/>
          <a:p>
            <a:pPr marL="457200" indent="-457200">
              <a:buFont typeface="Arial" panose="020B0604020202020204" pitchFamily="34" charset="0"/>
              <a:buChar char="•"/>
            </a:pPr>
            <a:r>
              <a:rPr lang="en-IN" sz="2800" dirty="0"/>
              <a:t>UGC in 2016 mandated at least one paper for a PhD, </a:t>
            </a:r>
            <a:br>
              <a:rPr lang="en-IN" sz="2800" dirty="0"/>
            </a:br>
            <a:r>
              <a:rPr lang="en-IN" sz="2800" dirty="0"/>
              <a:t>then backtracked</a:t>
            </a:r>
          </a:p>
        </p:txBody>
      </p:sp>
    </p:spTree>
    <p:extLst>
      <p:ext uri="{BB962C8B-B14F-4D97-AF65-F5344CB8AC3E}">
        <p14:creationId xmlns:p14="http://schemas.microsoft.com/office/powerpoint/2010/main" val="22843994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Confidentiality</a:t>
            </a:r>
          </a:p>
        </p:txBody>
      </p:sp>
      <p:sp>
        <p:nvSpPr>
          <p:cNvPr id="4" name="TextBox 3">
            <a:extLst>
              <a:ext uri="{FF2B5EF4-FFF2-40B4-BE49-F238E27FC236}">
                <a16:creationId xmlns:a16="http://schemas.microsoft.com/office/drawing/2014/main" id="{44355D22-EF87-4761-85D1-B9ADEE5407D8}"/>
              </a:ext>
            </a:extLst>
          </p:cNvPr>
          <p:cNvSpPr txBox="1"/>
          <p:nvPr/>
        </p:nvSpPr>
        <p:spPr>
          <a:xfrm flipH="1">
            <a:off x="1102989" y="2907951"/>
            <a:ext cx="9793607" cy="1384995"/>
          </a:xfrm>
          <a:prstGeom prst="rect">
            <a:avLst/>
          </a:prstGeom>
          <a:noFill/>
        </p:spPr>
        <p:txBody>
          <a:bodyPr wrap="square" rtlCol="0">
            <a:spAutoFit/>
          </a:bodyPr>
          <a:lstStyle/>
          <a:p>
            <a:pPr marL="457200" indent="-457200">
              <a:buFont typeface="Arial" panose="020B0604020202020204" pitchFamily="34" charset="0"/>
              <a:buChar char="•"/>
            </a:pPr>
            <a:r>
              <a:rPr lang="en-IN" sz="2800" dirty="0"/>
              <a:t>You cannot use ideas or results, or work on open problems,</a:t>
            </a:r>
            <a:br>
              <a:rPr lang="en-IN" sz="2800" dirty="0"/>
            </a:br>
            <a:r>
              <a:rPr lang="en-IN" sz="2800" dirty="0"/>
              <a:t>contained in a paper you have reviewed,</a:t>
            </a:r>
            <a:br>
              <a:rPr lang="en-IN" sz="2800" dirty="0"/>
            </a:br>
            <a:r>
              <a:rPr lang="en-IN" sz="2800" dirty="0"/>
              <a:t>until the paper is publicly available.</a:t>
            </a:r>
          </a:p>
        </p:txBody>
      </p:sp>
      <p:sp>
        <p:nvSpPr>
          <p:cNvPr id="5" name="Slide Number Placeholder 4">
            <a:extLst>
              <a:ext uri="{FF2B5EF4-FFF2-40B4-BE49-F238E27FC236}">
                <a16:creationId xmlns:a16="http://schemas.microsoft.com/office/drawing/2014/main" id="{049F7FFD-01D8-422E-B082-B2000B20CE9E}"/>
              </a:ext>
            </a:extLst>
          </p:cNvPr>
          <p:cNvSpPr>
            <a:spLocks noGrp="1"/>
          </p:cNvSpPr>
          <p:nvPr>
            <p:ph type="sldNum" sz="quarter" idx="12"/>
          </p:nvPr>
        </p:nvSpPr>
        <p:spPr/>
        <p:txBody>
          <a:bodyPr/>
          <a:lstStyle/>
          <a:p>
            <a:fld id="{8D5659E6-4529-4036-9A1B-E014395BDE6F}" type="slidenum">
              <a:rPr lang="en-IN" smtClean="0"/>
              <a:t>50</a:t>
            </a:fld>
            <a:endParaRPr lang="en-IN"/>
          </a:p>
        </p:txBody>
      </p:sp>
      <p:sp>
        <p:nvSpPr>
          <p:cNvPr id="6" name="TextBox 5">
            <a:extLst>
              <a:ext uri="{FF2B5EF4-FFF2-40B4-BE49-F238E27FC236}">
                <a16:creationId xmlns:a16="http://schemas.microsoft.com/office/drawing/2014/main" id="{8F7C1B63-CCE3-4AC6-B58E-BE7F43998A6B}"/>
              </a:ext>
            </a:extLst>
          </p:cNvPr>
          <p:cNvSpPr txBox="1"/>
          <p:nvPr/>
        </p:nvSpPr>
        <p:spPr>
          <a:xfrm flipH="1">
            <a:off x="1102991" y="1502087"/>
            <a:ext cx="9793607"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You cannot give the paper to others, without authorisation</a:t>
            </a:r>
          </a:p>
        </p:txBody>
      </p:sp>
      <p:sp>
        <p:nvSpPr>
          <p:cNvPr id="7" name="TextBox 6">
            <a:extLst>
              <a:ext uri="{FF2B5EF4-FFF2-40B4-BE49-F238E27FC236}">
                <a16:creationId xmlns:a16="http://schemas.microsoft.com/office/drawing/2014/main" id="{756CF0A2-4E3E-4B36-91A7-6BFC1EF52FFC}"/>
              </a:ext>
            </a:extLst>
          </p:cNvPr>
          <p:cNvSpPr txBox="1"/>
          <p:nvPr/>
        </p:nvSpPr>
        <p:spPr>
          <a:xfrm flipH="1">
            <a:off x="1102989" y="2205019"/>
            <a:ext cx="9793607"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You cannot discuss the paper with others</a:t>
            </a:r>
          </a:p>
        </p:txBody>
      </p:sp>
    </p:spTree>
    <p:extLst>
      <p:ext uri="{BB962C8B-B14F-4D97-AF65-F5344CB8AC3E}">
        <p14:creationId xmlns:p14="http://schemas.microsoft.com/office/powerpoint/2010/main" val="1522381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Examples from COPE</a:t>
            </a:r>
          </a:p>
        </p:txBody>
      </p:sp>
      <p:sp>
        <p:nvSpPr>
          <p:cNvPr id="4" name="TextBox 3">
            <a:extLst>
              <a:ext uri="{FF2B5EF4-FFF2-40B4-BE49-F238E27FC236}">
                <a16:creationId xmlns:a16="http://schemas.microsoft.com/office/drawing/2014/main" id="{44355D22-EF87-4761-85D1-B9ADEE5407D8}"/>
              </a:ext>
            </a:extLst>
          </p:cNvPr>
          <p:cNvSpPr txBox="1"/>
          <p:nvPr/>
        </p:nvSpPr>
        <p:spPr>
          <a:xfrm flipH="1">
            <a:off x="1102989" y="2907951"/>
            <a:ext cx="9793607"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Example 2: </a:t>
            </a:r>
            <a:r>
              <a:rPr lang="en-IN" sz="2800" dirty="0">
                <a:hlinkClick r:id="rId2"/>
              </a:rPr>
              <a:t>Breach of review confidentiality</a:t>
            </a:r>
            <a:endParaRPr lang="en-IN" sz="2800" dirty="0"/>
          </a:p>
        </p:txBody>
      </p:sp>
      <p:sp>
        <p:nvSpPr>
          <p:cNvPr id="5" name="Slide Number Placeholder 4">
            <a:extLst>
              <a:ext uri="{FF2B5EF4-FFF2-40B4-BE49-F238E27FC236}">
                <a16:creationId xmlns:a16="http://schemas.microsoft.com/office/drawing/2014/main" id="{049F7FFD-01D8-422E-B082-B2000B20CE9E}"/>
              </a:ext>
            </a:extLst>
          </p:cNvPr>
          <p:cNvSpPr>
            <a:spLocks noGrp="1"/>
          </p:cNvSpPr>
          <p:nvPr>
            <p:ph type="sldNum" sz="quarter" idx="12"/>
          </p:nvPr>
        </p:nvSpPr>
        <p:spPr/>
        <p:txBody>
          <a:bodyPr/>
          <a:lstStyle/>
          <a:p>
            <a:fld id="{8D5659E6-4529-4036-9A1B-E014395BDE6F}" type="slidenum">
              <a:rPr lang="en-IN" smtClean="0"/>
              <a:t>51</a:t>
            </a:fld>
            <a:endParaRPr lang="en-IN"/>
          </a:p>
        </p:txBody>
      </p:sp>
      <p:sp>
        <p:nvSpPr>
          <p:cNvPr id="6" name="TextBox 5">
            <a:extLst>
              <a:ext uri="{FF2B5EF4-FFF2-40B4-BE49-F238E27FC236}">
                <a16:creationId xmlns:a16="http://schemas.microsoft.com/office/drawing/2014/main" id="{8F7C1B63-CCE3-4AC6-B58E-BE7F43998A6B}"/>
              </a:ext>
            </a:extLst>
          </p:cNvPr>
          <p:cNvSpPr txBox="1"/>
          <p:nvPr/>
        </p:nvSpPr>
        <p:spPr>
          <a:xfrm flipH="1">
            <a:off x="1102991" y="1502087"/>
            <a:ext cx="9793607"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COPE = Committee On Publication Ethics</a:t>
            </a:r>
          </a:p>
        </p:txBody>
      </p:sp>
      <p:sp>
        <p:nvSpPr>
          <p:cNvPr id="7" name="TextBox 6">
            <a:extLst>
              <a:ext uri="{FF2B5EF4-FFF2-40B4-BE49-F238E27FC236}">
                <a16:creationId xmlns:a16="http://schemas.microsoft.com/office/drawing/2014/main" id="{756CF0A2-4E3E-4B36-91A7-6BFC1EF52FFC}"/>
              </a:ext>
            </a:extLst>
          </p:cNvPr>
          <p:cNvSpPr txBox="1"/>
          <p:nvPr/>
        </p:nvSpPr>
        <p:spPr>
          <a:xfrm flipH="1">
            <a:off x="1102989" y="2205019"/>
            <a:ext cx="9793607"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Example 1: </a:t>
            </a:r>
            <a:r>
              <a:rPr lang="en-IN" sz="2800" dirty="0">
                <a:hlinkClick r:id="rId3"/>
              </a:rPr>
              <a:t>Reviewer added as a </a:t>
            </a:r>
            <a:r>
              <a:rPr lang="en-IN" sz="2800" dirty="0" err="1">
                <a:hlinkClick r:id="rId3"/>
              </a:rPr>
              <a:t>coauthor</a:t>
            </a:r>
            <a:endParaRPr lang="en-IN" sz="2800" dirty="0"/>
          </a:p>
        </p:txBody>
      </p:sp>
    </p:spTree>
    <p:extLst>
      <p:ext uri="{BB962C8B-B14F-4D97-AF65-F5344CB8AC3E}">
        <p14:creationId xmlns:p14="http://schemas.microsoft.com/office/powerpoint/2010/main" val="29867526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Please note</a:t>
            </a:r>
          </a:p>
        </p:txBody>
      </p:sp>
      <p:sp>
        <p:nvSpPr>
          <p:cNvPr id="5" name="Slide Number Placeholder 4">
            <a:extLst>
              <a:ext uri="{FF2B5EF4-FFF2-40B4-BE49-F238E27FC236}">
                <a16:creationId xmlns:a16="http://schemas.microsoft.com/office/drawing/2014/main" id="{049F7FFD-01D8-422E-B082-B2000B20CE9E}"/>
              </a:ext>
            </a:extLst>
          </p:cNvPr>
          <p:cNvSpPr>
            <a:spLocks noGrp="1"/>
          </p:cNvSpPr>
          <p:nvPr>
            <p:ph type="sldNum" sz="quarter" idx="12"/>
          </p:nvPr>
        </p:nvSpPr>
        <p:spPr/>
        <p:txBody>
          <a:bodyPr/>
          <a:lstStyle/>
          <a:p>
            <a:fld id="{8D5659E6-4529-4036-9A1B-E014395BDE6F}" type="slidenum">
              <a:rPr lang="en-IN" smtClean="0"/>
              <a:t>52</a:t>
            </a:fld>
            <a:endParaRPr lang="en-IN"/>
          </a:p>
        </p:txBody>
      </p:sp>
      <p:sp>
        <p:nvSpPr>
          <p:cNvPr id="6" name="TextBox 5">
            <a:extLst>
              <a:ext uri="{FF2B5EF4-FFF2-40B4-BE49-F238E27FC236}">
                <a16:creationId xmlns:a16="http://schemas.microsoft.com/office/drawing/2014/main" id="{8F7C1B63-CCE3-4AC6-B58E-BE7F43998A6B}"/>
              </a:ext>
            </a:extLst>
          </p:cNvPr>
          <p:cNvSpPr txBox="1"/>
          <p:nvPr/>
        </p:nvSpPr>
        <p:spPr>
          <a:xfrm flipH="1">
            <a:off x="1102991" y="1502087"/>
            <a:ext cx="9793607" cy="1815882"/>
          </a:xfrm>
          <a:prstGeom prst="rect">
            <a:avLst/>
          </a:prstGeom>
          <a:noFill/>
        </p:spPr>
        <p:txBody>
          <a:bodyPr wrap="square" rtlCol="0">
            <a:spAutoFit/>
          </a:bodyPr>
          <a:lstStyle/>
          <a:p>
            <a:pPr marL="457200" indent="-457200">
              <a:buFont typeface="Arial" panose="020B0604020202020204" pitchFamily="34" charset="0"/>
              <a:buChar char="•"/>
            </a:pPr>
            <a:r>
              <a:rPr lang="en-IN" sz="2800" dirty="0"/>
              <a:t>Reviewing puts you in a position of authority and power.</a:t>
            </a:r>
            <a:br>
              <a:rPr lang="en-IN" sz="2800" dirty="0"/>
            </a:br>
            <a:r>
              <a:rPr lang="en-IN" sz="2800" b="1" dirty="0"/>
              <a:t>Please use it responsibly.</a:t>
            </a:r>
            <a:br>
              <a:rPr lang="en-IN" sz="2800" b="1" dirty="0"/>
            </a:br>
            <a:r>
              <a:rPr lang="en-IN" sz="2800" dirty="0"/>
              <a:t>Remember the author(s) are human beings, </a:t>
            </a:r>
            <a:br>
              <a:rPr lang="en-IN" sz="2800" dirty="0"/>
            </a:br>
            <a:r>
              <a:rPr lang="en-IN" sz="2800" dirty="0"/>
              <a:t>who have put hard work into this submission.</a:t>
            </a:r>
          </a:p>
        </p:txBody>
      </p:sp>
    </p:spTree>
    <p:extLst>
      <p:ext uri="{BB962C8B-B14F-4D97-AF65-F5344CB8AC3E}">
        <p14:creationId xmlns:p14="http://schemas.microsoft.com/office/powerpoint/2010/main" val="29915221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Don’t be mean or condescending</a:t>
            </a:r>
          </a:p>
        </p:txBody>
      </p:sp>
      <p:sp>
        <p:nvSpPr>
          <p:cNvPr id="5" name="Slide Number Placeholder 4">
            <a:extLst>
              <a:ext uri="{FF2B5EF4-FFF2-40B4-BE49-F238E27FC236}">
                <a16:creationId xmlns:a16="http://schemas.microsoft.com/office/drawing/2014/main" id="{049F7FFD-01D8-422E-B082-B2000B20CE9E}"/>
              </a:ext>
            </a:extLst>
          </p:cNvPr>
          <p:cNvSpPr>
            <a:spLocks noGrp="1"/>
          </p:cNvSpPr>
          <p:nvPr>
            <p:ph type="sldNum" sz="quarter" idx="12"/>
          </p:nvPr>
        </p:nvSpPr>
        <p:spPr/>
        <p:txBody>
          <a:bodyPr/>
          <a:lstStyle/>
          <a:p>
            <a:fld id="{8D5659E6-4529-4036-9A1B-E014395BDE6F}" type="slidenum">
              <a:rPr lang="en-IN" smtClean="0"/>
              <a:t>53</a:t>
            </a:fld>
            <a:endParaRPr lang="en-IN"/>
          </a:p>
        </p:txBody>
      </p:sp>
      <p:sp>
        <p:nvSpPr>
          <p:cNvPr id="10" name="TextBox 9">
            <a:extLst>
              <a:ext uri="{FF2B5EF4-FFF2-40B4-BE49-F238E27FC236}">
                <a16:creationId xmlns:a16="http://schemas.microsoft.com/office/drawing/2014/main" id="{839E2147-AA54-4CF2-9EBC-B4618A54C83B}"/>
              </a:ext>
            </a:extLst>
          </p:cNvPr>
          <p:cNvSpPr txBox="1"/>
          <p:nvPr/>
        </p:nvSpPr>
        <p:spPr>
          <a:xfrm flipH="1">
            <a:off x="579117" y="1331622"/>
            <a:ext cx="10469885" cy="954107"/>
          </a:xfrm>
          <a:prstGeom prst="rect">
            <a:avLst/>
          </a:prstGeom>
          <a:noFill/>
        </p:spPr>
        <p:txBody>
          <a:bodyPr wrap="square" rtlCol="0">
            <a:spAutoFit/>
          </a:bodyPr>
          <a:lstStyle/>
          <a:p>
            <a:pPr marL="914400" lvl="1" indent="-457200">
              <a:buFont typeface="Arial" panose="020B0604020202020204" pitchFamily="34" charset="0"/>
              <a:buChar char="•"/>
            </a:pPr>
            <a:r>
              <a:rPr lang="en-IN" sz="2800" dirty="0"/>
              <a:t>Don’t say “this may be accepted to a lower-ranked conference / journal”</a:t>
            </a:r>
          </a:p>
        </p:txBody>
      </p:sp>
      <p:sp>
        <p:nvSpPr>
          <p:cNvPr id="11" name="TextBox 10">
            <a:extLst>
              <a:ext uri="{FF2B5EF4-FFF2-40B4-BE49-F238E27FC236}">
                <a16:creationId xmlns:a16="http://schemas.microsoft.com/office/drawing/2014/main" id="{5CD78AE2-68F0-4BC4-96DD-6DEAE42E1B9B}"/>
              </a:ext>
            </a:extLst>
          </p:cNvPr>
          <p:cNvSpPr txBox="1"/>
          <p:nvPr/>
        </p:nvSpPr>
        <p:spPr>
          <a:xfrm flipH="1">
            <a:off x="579117" y="2413424"/>
            <a:ext cx="10469885" cy="523220"/>
          </a:xfrm>
          <a:prstGeom prst="rect">
            <a:avLst/>
          </a:prstGeom>
          <a:noFill/>
        </p:spPr>
        <p:txBody>
          <a:bodyPr wrap="square" rtlCol="0">
            <a:spAutoFit/>
          </a:bodyPr>
          <a:lstStyle/>
          <a:p>
            <a:pPr marL="914400" lvl="1" indent="-457200">
              <a:buFont typeface="Arial" panose="020B0604020202020204" pitchFamily="34" charset="0"/>
              <a:buChar char="•"/>
            </a:pPr>
            <a:r>
              <a:rPr lang="en-IN" sz="2800" dirty="0"/>
              <a:t>Don’t accept / reject because of typos, or language</a:t>
            </a:r>
          </a:p>
        </p:txBody>
      </p:sp>
      <p:sp>
        <p:nvSpPr>
          <p:cNvPr id="13" name="TextBox 12">
            <a:extLst>
              <a:ext uri="{FF2B5EF4-FFF2-40B4-BE49-F238E27FC236}">
                <a16:creationId xmlns:a16="http://schemas.microsoft.com/office/drawing/2014/main" id="{68D11365-E690-4EA9-8F1D-3165EBBA73A3}"/>
              </a:ext>
            </a:extLst>
          </p:cNvPr>
          <p:cNvSpPr txBox="1"/>
          <p:nvPr/>
        </p:nvSpPr>
        <p:spPr>
          <a:xfrm flipH="1">
            <a:off x="579116" y="3606078"/>
            <a:ext cx="10469885" cy="523220"/>
          </a:xfrm>
          <a:prstGeom prst="rect">
            <a:avLst/>
          </a:prstGeom>
          <a:noFill/>
        </p:spPr>
        <p:txBody>
          <a:bodyPr wrap="square" rtlCol="0">
            <a:spAutoFit/>
          </a:bodyPr>
          <a:lstStyle/>
          <a:p>
            <a:pPr marL="914400" lvl="1" indent="-457200">
              <a:buFont typeface="Arial" panose="020B0604020202020204" pitchFamily="34" charset="0"/>
              <a:buChar char="•"/>
            </a:pPr>
            <a:r>
              <a:rPr lang="en-IN" sz="2800" dirty="0"/>
              <a:t> Do back up your opinions with solid reasons</a:t>
            </a:r>
          </a:p>
        </p:txBody>
      </p:sp>
      <p:sp>
        <p:nvSpPr>
          <p:cNvPr id="14" name="TextBox 13">
            <a:extLst>
              <a:ext uri="{FF2B5EF4-FFF2-40B4-BE49-F238E27FC236}">
                <a16:creationId xmlns:a16="http://schemas.microsoft.com/office/drawing/2014/main" id="{3F6F2A3D-1F4B-4467-B6AE-B6F429826EE0}"/>
              </a:ext>
            </a:extLst>
          </p:cNvPr>
          <p:cNvSpPr txBox="1"/>
          <p:nvPr/>
        </p:nvSpPr>
        <p:spPr>
          <a:xfrm flipH="1">
            <a:off x="1207761" y="4195887"/>
            <a:ext cx="7745738"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E.g., why is the problem not interesting?</a:t>
            </a:r>
          </a:p>
        </p:txBody>
      </p:sp>
      <p:sp>
        <p:nvSpPr>
          <p:cNvPr id="16" name="TextBox 15">
            <a:extLst>
              <a:ext uri="{FF2B5EF4-FFF2-40B4-BE49-F238E27FC236}">
                <a16:creationId xmlns:a16="http://schemas.microsoft.com/office/drawing/2014/main" id="{D81336F8-CBF5-48DD-BB8E-A60FC19B1C55}"/>
              </a:ext>
            </a:extLst>
          </p:cNvPr>
          <p:cNvSpPr txBox="1"/>
          <p:nvPr/>
        </p:nvSpPr>
        <p:spPr>
          <a:xfrm flipH="1">
            <a:off x="579115" y="4724141"/>
            <a:ext cx="10469885" cy="523220"/>
          </a:xfrm>
          <a:prstGeom prst="rect">
            <a:avLst/>
          </a:prstGeom>
          <a:noFill/>
        </p:spPr>
        <p:txBody>
          <a:bodyPr wrap="square" rtlCol="0">
            <a:spAutoFit/>
          </a:bodyPr>
          <a:lstStyle/>
          <a:p>
            <a:pPr marL="914400" lvl="1" indent="-457200">
              <a:buFont typeface="Arial" panose="020B0604020202020204" pitchFamily="34" charset="0"/>
              <a:buChar char="•"/>
            </a:pPr>
            <a:r>
              <a:rPr lang="en-IN" sz="2800" dirty="0"/>
              <a:t>Do try and be constructive</a:t>
            </a:r>
          </a:p>
        </p:txBody>
      </p:sp>
      <p:sp>
        <p:nvSpPr>
          <p:cNvPr id="17" name="TextBox 16">
            <a:extLst>
              <a:ext uri="{FF2B5EF4-FFF2-40B4-BE49-F238E27FC236}">
                <a16:creationId xmlns:a16="http://schemas.microsoft.com/office/drawing/2014/main" id="{3F4FFE9F-D51F-4344-8FDF-EC49987BF8D2}"/>
              </a:ext>
            </a:extLst>
          </p:cNvPr>
          <p:cNvSpPr txBox="1"/>
          <p:nvPr/>
        </p:nvSpPr>
        <p:spPr>
          <a:xfrm flipH="1">
            <a:off x="1207761" y="5382335"/>
            <a:ext cx="8612514"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Are there related problems that are more interesting?</a:t>
            </a:r>
          </a:p>
        </p:txBody>
      </p:sp>
      <p:sp>
        <p:nvSpPr>
          <p:cNvPr id="18" name="TextBox 17">
            <a:extLst>
              <a:ext uri="{FF2B5EF4-FFF2-40B4-BE49-F238E27FC236}">
                <a16:creationId xmlns:a16="http://schemas.microsoft.com/office/drawing/2014/main" id="{8E89B151-B059-45CB-910B-C4BFD4A659BA}"/>
              </a:ext>
            </a:extLst>
          </p:cNvPr>
          <p:cNvSpPr txBox="1"/>
          <p:nvPr/>
        </p:nvSpPr>
        <p:spPr>
          <a:xfrm flipH="1">
            <a:off x="1207761" y="5882869"/>
            <a:ext cx="8612514" cy="461665"/>
          </a:xfrm>
          <a:prstGeom prst="rect">
            <a:avLst/>
          </a:prstGeom>
          <a:noFill/>
        </p:spPr>
        <p:txBody>
          <a:bodyPr wrap="square" rtlCol="0">
            <a:spAutoFit/>
          </a:bodyPr>
          <a:lstStyle/>
          <a:p>
            <a:pPr marL="914400" lvl="1" indent="-457200">
              <a:buFont typeface="Courier New" panose="02070309020205020404" pitchFamily="49" charset="0"/>
              <a:buChar char="o"/>
            </a:pPr>
            <a:r>
              <a:rPr lang="en-IN" sz="2400" dirty="0"/>
              <a:t>Concrete suggestions for improving the clarity?</a:t>
            </a:r>
          </a:p>
        </p:txBody>
      </p:sp>
      <p:sp>
        <p:nvSpPr>
          <p:cNvPr id="19" name="TextBox 18">
            <a:extLst>
              <a:ext uri="{FF2B5EF4-FFF2-40B4-BE49-F238E27FC236}">
                <a16:creationId xmlns:a16="http://schemas.microsoft.com/office/drawing/2014/main" id="{5D9F783C-72A2-42FC-A0D3-5EA452F17DB2}"/>
              </a:ext>
            </a:extLst>
          </p:cNvPr>
          <p:cNvSpPr txBox="1"/>
          <p:nvPr/>
        </p:nvSpPr>
        <p:spPr>
          <a:xfrm flipH="1">
            <a:off x="579115" y="2982149"/>
            <a:ext cx="10469885" cy="523220"/>
          </a:xfrm>
          <a:prstGeom prst="rect">
            <a:avLst/>
          </a:prstGeom>
          <a:noFill/>
        </p:spPr>
        <p:txBody>
          <a:bodyPr wrap="square" rtlCol="0">
            <a:spAutoFit/>
          </a:bodyPr>
          <a:lstStyle/>
          <a:p>
            <a:pPr marL="914400" lvl="1" indent="-457200">
              <a:buFont typeface="Arial" panose="020B0604020202020204" pitchFamily="34" charset="0"/>
              <a:buChar char="•"/>
            </a:pPr>
            <a:r>
              <a:rPr lang="en-IN" sz="2800" dirty="0"/>
              <a:t>Don’t make broad statements about entire fields</a:t>
            </a:r>
          </a:p>
        </p:txBody>
      </p:sp>
    </p:spTree>
    <p:extLst>
      <p:ext uri="{BB962C8B-B14F-4D97-AF65-F5344CB8AC3E}">
        <p14:creationId xmlns:p14="http://schemas.microsoft.com/office/powerpoint/2010/main" val="2350710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902967" y="457964"/>
            <a:ext cx="9717407" cy="769441"/>
          </a:xfrm>
          <a:prstGeom prst="rect">
            <a:avLst/>
          </a:prstGeom>
          <a:noFill/>
        </p:spPr>
        <p:txBody>
          <a:bodyPr wrap="square" rtlCol="0">
            <a:spAutoFit/>
          </a:bodyPr>
          <a:lstStyle/>
          <a:p>
            <a:r>
              <a:rPr lang="en-IN" sz="4400" dirty="0"/>
              <a:t>Assignments (deadline</a:t>
            </a:r>
            <a:r>
              <a:rPr lang="en-IN" sz="4400"/>
              <a:t>: March </a:t>
            </a:r>
            <a:r>
              <a:rPr lang="en-IN" sz="4400" dirty="0"/>
              <a:t>2</a:t>
            </a:r>
            <a:r>
              <a:rPr lang="en-IN" sz="4400"/>
              <a:t>0</a:t>
            </a:r>
            <a:r>
              <a:rPr lang="en-IN" sz="4400" baseline="30000"/>
              <a:t>th</a:t>
            </a:r>
            <a:r>
              <a:rPr lang="en-IN" sz="4400" dirty="0"/>
              <a:t>)</a:t>
            </a:r>
          </a:p>
        </p:txBody>
      </p:sp>
      <p:sp>
        <p:nvSpPr>
          <p:cNvPr id="5" name="Slide Number Placeholder 4">
            <a:extLst>
              <a:ext uri="{FF2B5EF4-FFF2-40B4-BE49-F238E27FC236}">
                <a16:creationId xmlns:a16="http://schemas.microsoft.com/office/drawing/2014/main" id="{049F7FFD-01D8-422E-B082-B2000B20CE9E}"/>
              </a:ext>
            </a:extLst>
          </p:cNvPr>
          <p:cNvSpPr>
            <a:spLocks noGrp="1"/>
          </p:cNvSpPr>
          <p:nvPr>
            <p:ph type="sldNum" sz="quarter" idx="12"/>
          </p:nvPr>
        </p:nvSpPr>
        <p:spPr/>
        <p:txBody>
          <a:bodyPr/>
          <a:lstStyle/>
          <a:p>
            <a:fld id="{8D5659E6-4529-4036-9A1B-E014395BDE6F}" type="slidenum">
              <a:rPr lang="en-IN" smtClean="0"/>
              <a:t>54</a:t>
            </a:fld>
            <a:endParaRPr lang="en-IN"/>
          </a:p>
        </p:txBody>
      </p:sp>
      <p:sp>
        <p:nvSpPr>
          <p:cNvPr id="12" name="TextBox 11">
            <a:extLst>
              <a:ext uri="{FF2B5EF4-FFF2-40B4-BE49-F238E27FC236}">
                <a16:creationId xmlns:a16="http://schemas.microsoft.com/office/drawing/2014/main" id="{07CE3DF3-B9CA-4CE4-83DC-CA35C9BE7FEA}"/>
              </a:ext>
            </a:extLst>
          </p:cNvPr>
          <p:cNvSpPr txBox="1"/>
          <p:nvPr/>
        </p:nvSpPr>
        <p:spPr>
          <a:xfrm flipH="1">
            <a:off x="902967" y="2032218"/>
            <a:ext cx="9393558" cy="1815882"/>
          </a:xfrm>
          <a:prstGeom prst="rect">
            <a:avLst/>
          </a:prstGeom>
          <a:noFill/>
        </p:spPr>
        <p:txBody>
          <a:bodyPr wrap="square" rtlCol="0">
            <a:spAutoFit/>
          </a:bodyPr>
          <a:lstStyle/>
          <a:p>
            <a:r>
              <a:rPr lang="en-IN" sz="2800" dirty="0"/>
              <a:t>1. Write about </a:t>
            </a:r>
            <a:r>
              <a:rPr lang="en-IN" sz="2800" b="1" dirty="0"/>
              <a:t>one page</a:t>
            </a:r>
            <a:r>
              <a:rPr lang="en-IN" sz="2800" dirty="0"/>
              <a:t> on some things </a:t>
            </a:r>
            <a:br>
              <a:rPr lang="en-IN" sz="2800" dirty="0"/>
            </a:br>
            <a:r>
              <a:rPr lang="en-IN" sz="2800" dirty="0"/>
              <a:t>that were </a:t>
            </a:r>
            <a:r>
              <a:rPr lang="en-IN" sz="2800" b="1" dirty="0"/>
              <a:t>new to you</a:t>
            </a:r>
            <a:r>
              <a:rPr lang="en-IN" sz="2800" dirty="0"/>
              <a:t> in this module </a:t>
            </a:r>
            <a:br>
              <a:rPr lang="en-IN" sz="2800" dirty="0"/>
            </a:br>
            <a:r>
              <a:rPr lang="en-IN" sz="2800" dirty="0"/>
              <a:t>(went against common sense, or you did not know / think about)</a:t>
            </a:r>
          </a:p>
        </p:txBody>
      </p:sp>
      <p:sp>
        <p:nvSpPr>
          <p:cNvPr id="20" name="TextBox 19">
            <a:extLst>
              <a:ext uri="{FF2B5EF4-FFF2-40B4-BE49-F238E27FC236}">
                <a16:creationId xmlns:a16="http://schemas.microsoft.com/office/drawing/2014/main" id="{35B4E12E-ABE0-4E76-B89D-7B593169E2CA}"/>
              </a:ext>
            </a:extLst>
          </p:cNvPr>
          <p:cNvSpPr txBox="1"/>
          <p:nvPr/>
        </p:nvSpPr>
        <p:spPr>
          <a:xfrm flipH="1">
            <a:off x="902967" y="4233813"/>
            <a:ext cx="9393558" cy="954107"/>
          </a:xfrm>
          <a:prstGeom prst="rect">
            <a:avLst/>
          </a:prstGeom>
          <a:noFill/>
        </p:spPr>
        <p:txBody>
          <a:bodyPr wrap="square" rtlCol="0">
            <a:spAutoFit/>
          </a:bodyPr>
          <a:lstStyle/>
          <a:p>
            <a:r>
              <a:rPr lang="en-IN" sz="2800" dirty="0"/>
              <a:t>2. Write about </a:t>
            </a:r>
            <a:r>
              <a:rPr lang="en-IN" sz="2800" b="1" dirty="0"/>
              <a:t>one page</a:t>
            </a:r>
            <a:r>
              <a:rPr lang="en-IN" sz="2800" dirty="0"/>
              <a:t> on how you would </a:t>
            </a:r>
            <a:r>
              <a:rPr lang="en-IN" sz="2800" b="1" dirty="0"/>
              <a:t>improve</a:t>
            </a:r>
            <a:r>
              <a:rPr lang="en-IN" sz="2800" dirty="0"/>
              <a:t> this module</a:t>
            </a:r>
          </a:p>
        </p:txBody>
      </p:sp>
    </p:spTree>
    <p:extLst>
      <p:ext uri="{BB962C8B-B14F-4D97-AF65-F5344CB8AC3E}">
        <p14:creationId xmlns:p14="http://schemas.microsoft.com/office/powerpoint/2010/main" val="38580324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3418998" y="2967335"/>
            <a:ext cx="5354004" cy="923330"/>
          </a:xfrm>
          <a:prstGeom prst="rect">
            <a:avLst/>
          </a:prstGeom>
          <a:solidFill>
            <a:srgbClr val="FFFF00"/>
          </a:solidFill>
        </p:spPr>
        <p:txBody>
          <a:bodyPr wrap="square" rtlCol="0">
            <a:spAutoFit/>
          </a:bodyPr>
          <a:lstStyle/>
          <a:p>
            <a:pPr algn="ctr"/>
            <a:r>
              <a:rPr lang="en-IN" sz="5400" b="1" dirty="0">
                <a:latin typeface="Footlight MT Light" panose="0204060206030A020304" pitchFamily="18" charset="0"/>
              </a:rPr>
              <a:t>Thanks!</a:t>
            </a:r>
          </a:p>
        </p:txBody>
      </p:sp>
      <p:sp>
        <p:nvSpPr>
          <p:cNvPr id="7" name="Slide Number Placeholder 6">
            <a:extLst>
              <a:ext uri="{FF2B5EF4-FFF2-40B4-BE49-F238E27FC236}">
                <a16:creationId xmlns:a16="http://schemas.microsoft.com/office/drawing/2014/main" id="{D2876BE0-45B5-4340-B159-4A0CF92ED089}"/>
              </a:ext>
            </a:extLst>
          </p:cNvPr>
          <p:cNvSpPr>
            <a:spLocks noGrp="1"/>
          </p:cNvSpPr>
          <p:nvPr>
            <p:ph type="sldNum" sz="quarter" idx="12"/>
          </p:nvPr>
        </p:nvSpPr>
        <p:spPr/>
        <p:txBody>
          <a:bodyPr/>
          <a:lstStyle/>
          <a:p>
            <a:fld id="{8D5659E6-4529-4036-9A1B-E014395BDE6F}" type="slidenum">
              <a:rPr lang="en-IN" smtClean="0"/>
              <a:t>55</a:t>
            </a:fld>
            <a:endParaRPr lang="en-IN"/>
          </a:p>
        </p:txBody>
      </p:sp>
    </p:spTree>
    <p:extLst>
      <p:ext uri="{BB962C8B-B14F-4D97-AF65-F5344CB8AC3E}">
        <p14:creationId xmlns:p14="http://schemas.microsoft.com/office/powerpoint/2010/main" val="16133820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902967" y="457964"/>
            <a:ext cx="9717407" cy="769441"/>
          </a:xfrm>
          <a:prstGeom prst="rect">
            <a:avLst/>
          </a:prstGeom>
          <a:noFill/>
        </p:spPr>
        <p:txBody>
          <a:bodyPr wrap="square" rtlCol="0">
            <a:spAutoFit/>
          </a:bodyPr>
          <a:lstStyle/>
          <a:p>
            <a:r>
              <a:rPr lang="en-IN" sz="4400" dirty="0" err="1"/>
              <a:t>Mea</a:t>
            </a:r>
            <a:r>
              <a:rPr lang="en-IN" sz="4400" dirty="0"/>
              <a:t> Culpa</a:t>
            </a:r>
          </a:p>
        </p:txBody>
      </p:sp>
      <p:sp>
        <p:nvSpPr>
          <p:cNvPr id="5" name="Slide Number Placeholder 4">
            <a:extLst>
              <a:ext uri="{FF2B5EF4-FFF2-40B4-BE49-F238E27FC236}">
                <a16:creationId xmlns:a16="http://schemas.microsoft.com/office/drawing/2014/main" id="{049F7FFD-01D8-422E-B082-B2000B20CE9E}"/>
              </a:ext>
            </a:extLst>
          </p:cNvPr>
          <p:cNvSpPr>
            <a:spLocks noGrp="1"/>
          </p:cNvSpPr>
          <p:nvPr>
            <p:ph type="sldNum" sz="quarter" idx="12"/>
          </p:nvPr>
        </p:nvSpPr>
        <p:spPr/>
        <p:txBody>
          <a:bodyPr/>
          <a:lstStyle/>
          <a:p>
            <a:fld id="{8D5659E6-4529-4036-9A1B-E014395BDE6F}" type="slidenum">
              <a:rPr lang="en-IN" smtClean="0"/>
              <a:t>56</a:t>
            </a:fld>
            <a:endParaRPr lang="en-IN"/>
          </a:p>
        </p:txBody>
      </p:sp>
      <p:sp>
        <p:nvSpPr>
          <p:cNvPr id="6" name="TextBox 5">
            <a:extLst>
              <a:ext uri="{FF2B5EF4-FFF2-40B4-BE49-F238E27FC236}">
                <a16:creationId xmlns:a16="http://schemas.microsoft.com/office/drawing/2014/main" id="{870713B4-9ED2-4531-8C2A-0F917876B986}"/>
              </a:ext>
            </a:extLst>
          </p:cNvPr>
          <p:cNvSpPr txBox="1"/>
          <p:nvPr/>
        </p:nvSpPr>
        <p:spPr>
          <a:xfrm flipH="1">
            <a:off x="579117" y="1331622"/>
            <a:ext cx="10469885" cy="1815882"/>
          </a:xfrm>
          <a:prstGeom prst="rect">
            <a:avLst/>
          </a:prstGeom>
          <a:noFill/>
        </p:spPr>
        <p:txBody>
          <a:bodyPr wrap="square" rtlCol="0">
            <a:spAutoFit/>
          </a:bodyPr>
          <a:lstStyle/>
          <a:p>
            <a:pPr marL="914400" lvl="1" indent="-457200">
              <a:buFont typeface="Arial" panose="020B0604020202020204" pitchFamily="34" charset="0"/>
              <a:buChar char="•"/>
            </a:pPr>
            <a:r>
              <a:rPr lang="en-IN" sz="2800" dirty="0"/>
              <a:t>I should have cited the source of the newspaper clippings on my slides</a:t>
            </a:r>
            <a:br>
              <a:rPr lang="en-IN" sz="2800" dirty="0"/>
            </a:br>
            <a:r>
              <a:rPr lang="en-IN" sz="2800" dirty="0"/>
              <a:t>(I figured the source would be obvious, but I should still have stated the websites)</a:t>
            </a:r>
          </a:p>
        </p:txBody>
      </p:sp>
    </p:spTree>
    <p:extLst>
      <p:ext uri="{BB962C8B-B14F-4D97-AF65-F5344CB8AC3E}">
        <p14:creationId xmlns:p14="http://schemas.microsoft.com/office/powerpoint/2010/main" val="19126745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7" y="400050"/>
            <a:ext cx="9717407" cy="769441"/>
          </a:xfrm>
          <a:prstGeom prst="rect">
            <a:avLst/>
          </a:prstGeom>
          <a:noFill/>
        </p:spPr>
        <p:txBody>
          <a:bodyPr wrap="square" rtlCol="0">
            <a:spAutoFit/>
          </a:bodyPr>
          <a:lstStyle/>
          <a:p>
            <a:r>
              <a:rPr lang="en-IN" sz="4400" dirty="0"/>
              <a:t>A sample use of </a:t>
            </a:r>
            <a:r>
              <a:rPr lang="en-IN" sz="4400" dirty="0" err="1"/>
              <a:t>ChatGPT</a:t>
            </a:r>
            <a:endParaRPr lang="en-IN" sz="4400" dirty="0"/>
          </a:p>
        </p:txBody>
      </p:sp>
      <p:sp>
        <p:nvSpPr>
          <p:cNvPr id="3" name="TextBox 2">
            <a:extLst>
              <a:ext uri="{FF2B5EF4-FFF2-40B4-BE49-F238E27FC236}">
                <a16:creationId xmlns:a16="http://schemas.microsoft.com/office/drawing/2014/main" id="{7BAD963E-F88B-4652-A084-30CC9A35D14B}"/>
              </a:ext>
            </a:extLst>
          </p:cNvPr>
          <p:cNvSpPr txBox="1"/>
          <p:nvPr/>
        </p:nvSpPr>
        <p:spPr>
          <a:xfrm flipH="1">
            <a:off x="1122042" y="1419225"/>
            <a:ext cx="8431532"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To generate a paper introduction</a:t>
            </a:r>
          </a:p>
        </p:txBody>
      </p:sp>
      <p:sp>
        <p:nvSpPr>
          <p:cNvPr id="4" name="TextBox 3">
            <a:extLst>
              <a:ext uri="{FF2B5EF4-FFF2-40B4-BE49-F238E27FC236}">
                <a16:creationId xmlns:a16="http://schemas.microsoft.com/office/drawing/2014/main" id="{44355D22-EF87-4761-85D1-B9ADEE5407D8}"/>
              </a:ext>
            </a:extLst>
          </p:cNvPr>
          <p:cNvSpPr txBox="1"/>
          <p:nvPr/>
        </p:nvSpPr>
        <p:spPr>
          <a:xfrm flipH="1">
            <a:off x="1122043" y="2028825"/>
            <a:ext cx="74218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To generate a teaching statement</a:t>
            </a:r>
            <a:endParaRPr lang="en-IN" sz="2800" b="1" dirty="0"/>
          </a:p>
        </p:txBody>
      </p:sp>
      <p:sp>
        <p:nvSpPr>
          <p:cNvPr id="7" name="Slide Number Placeholder 6">
            <a:extLst>
              <a:ext uri="{FF2B5EF4-FFF2-40B4-BE49-F238E27FC236}">
                <a16:creationId xmlns:a16="http://schemas.microsoft.com/office/drawing/2014/main" id="{50E4E982-9F9E-467A-973C-DD383480DDAD}"/>
              </a:ext>
            </a:extLst>
          </p:cNvPr>
          <p:cNvSpPr>
            <a:spLocks noGrp="1"/>
          </p:cNvSpPr>
          <p:nvPr>
            <p:ph type="sldNum" sz="quarter" idx="12"/>
          </p:nvPr>
        </p:nvSpPr>
        <p:spPr/>
        <p:txBody>
          <a:bodyPr/>
          <a:lstStyle/>
          <a:p>
            <a:fld id="{8D5659E6-4529-4036-9A1B-E014395BDE6F}" type="slidenum">
              <a:rPr lang="en-IN" smtClean="0"/>
              <a:t>57</a:t>
            </a:fld>
            <a:endParaRPr lang="en-IN"/>
          </a:p>
        </p:txBody>
      </p:sp>
    </p:spTree>
    <p:extLst>
      <p:ext uri="{BB962C8B-B14F-4D97-AF65-F5344CB8AC3E}">
        <p14:creationId xmlns:p14="http://schemas.microsoft.com/office/powerpoint/2010/main" val="400373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9" y="400050"/>
            <a:ext cx="4869181" cy="769441"/>
          </a:xfrm>
          <a:prstGeom prst="rect">
            <a:avLst/>
          </a:prstGeom>
          <a:noFill/>
        </p:spPr>
        <p:txBody>
          <a:bodyPr wrap="square" rtlCol="0">
            <a:spAutoFit/>
          </a:bodyPr>
          <a:lstStyle/>
          <a:p>
            <a:r>
              <a:rPr lang="en-IN" sz="4400" dirty="0"/>
              <a:t>In response...</a:t>
            </a:r>
          </a:p>
        </p:txBody>
      </p:sp>
      <p:sp>
        <p:nvSpPr>
          <p:cNvPr id="5" name="Slide Number Placeholder 4">
            <a:extLst>
              <a:ext uri="{FF2B5EF4-FFF2-40B4-BE49-F238E27FC236}">
                <a16:creationId xmlns:a16="http://schemas.microsoft.com/office/drawing/2014/main" id="{B3D7EE9D-E10B-491E-98C5-27161B761DE0}"/>
              </a:ext>
            </a:extLst>
          </p:cNvPr>
          <p:cNvSpPr>
            <a:spLocks noGrp="1"/>
          </p:cNvSpPr>
          <p:nvPr>
            <p:ph type="sldNum" sz="quarter" idx="12"/>
          </p:nvPr>
        </p:nvSpPr>
        <p:spPr/>
        <p:txBody>
          <a:bodyPr/>
          <a:lstStyle/>
          <a:p>
            <a:fld id="{8D5659E6-4529-4036-9A1B-E014395BDE6F}" type="slidenum">
              <a:rPr lang="en-IN" smtClean="0"/>
              <a:t>6</a:t>
            </a:fld>
            <a:endParaRPr lang="en-IN"/>
          </a:p>
        </p:txBody>
      </p:sp>
      <p:pic>
        <p:nvPicPr>
          <p:cNvPr id="6" name="Picture 5">
            <a:hlinkClick r:id="rId2" action="ppaction://hlinkfile"/>
            <a:extLst>
              <a:ext uri="{FF2B5EF4-FFF2-40B4-BE49-F238E27FC236}">
                <a16:creationId xmlns:a16="http://schemas.microsoft.com/office/drawing/2014/main" id="{CDD1228D-2984-4B79-97B2-43175E4E692B}"/>
              </a:ext>
            </a:extLst>
          </p:cNvPr>
          <p:cNvPicPr>
            <a:picLocks noChangeAspect="1"/>
          </p:cNvPicPr>
          <p:nvPr/>
        </p:nvPicPr>
        <p:blipFill>
          <a:blip r:embed="rId3"/>
          <a:stretch>
            <a:fillRect/>
          </a:stretch>
        </p:blipFill>
        <p:spPr>
          <a:xfrm>
            <a:off x="4431533" y="400050"/>
            <a:ext cx="6607942" cy="6092559"/>
          </a:xfrm>
          <a:prstGeom prst="rect">
            <a:avLst/>
          </a:prstGeom>
          <a:ln>
            <a:solidFill>
              <a:schemeClr val="tx1"/>
            </a:solidFill>
          </a:ln>
        </p:spPr>
      </p:pic>
    </p:spTree>
    <p:extLst>
      <p:ext uri="{BB962C8B-B14F-4D97-AF65-F5344CB8AC3E}">
        <p14:creationId xmlns:p14="http://schemas.microsoft.com/office/powerpoint/2010/main" val="447451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9" y="400050"/>
            <a:ext cx="4869181" cy="769441"/>
          </a:xfrm>
          <a:prstGeom prst="rect">
            <a:avLst/>
          </a:prstGeom>
          <a:noFill/>
        </p:spPr>
        <p:txBody>
          <a:bodyPr wrap="square" rtlCol="0">
            <a:spAutoFit/>
          </a:bodyPr>
          <a:lstStyle/>
          <a:p>
            <a:r>
              <a:rPr lang="en-IN" sz="4400" dirty="0"/>
              <a:t>In response...</a:t>
            </a:r>
          </a:p>
        </p:txBody>
      </p:sp>
      <p:sp>
        <p:nvSpPr>
          <p:cNvPr id="5" name="Slide Number Placeholder 4">
            <a:extLst>
              <a:ext uri="{FF2B5EF4-FFF2-40B4-BE49-F238E27FC236}">
                <a16:creationId xmlns:a16="http://schemas.microsoft.com/office/drawing/2014/main" id="{B3D7EE9D-E10B-491E-98C5-27161B761DE0}"/>
              </a:ext>
            </a:extLst>
          </p:cNvPr>
          <p:cNvSpPr>
            <a:spLocks noGrp="1"/>
          </p:cNvSpPr>
          <p:nvPr>
            <p:ph type="sldNum" sz="quarter" idx="12"/>
          </p:nvPr>
        </p:nvSpPr>
        <p:spPr/>
        <p:txBody>
          <a:bodyPr/>
          <a:lstStyle/>
          <a:p>
            <a:fld id="{8D5659E6-4529-4036-9A1B-E014395BDE6F}" type="slidenum">
              <a:rPr lang="en-IN" smtClean="0"/>
              <a:t>7</a:t>
            </a:fld>
            <a:endParaRPr lang="en-IN"/>
          </a:p>
        </p:txBody>
      </p:sp>
      <p:sp>
        <p:nvSpPr>
          <p:cNvPr id="8" name="TextBox 7">
            <a:extLst>
              <a:ext uri="{FF2B5EF4-FFF2-40B4-BE49-F238E27FC236}">
                <a16:creationId xmlns:a16="http://schemas.microsoft.com/office/drawing/2014/main" id="{B730B41E-44E5-4AD2-BA9D-C2A0A8C0099E}"/>
              </a:ext>
            </a:extLst>
          </p:cNvPr>
          <p:cNvSpPr txBox="1"/>
          <p:nvPr/>
        </p:nvSpPr>
        <p:spPr>
          <a:xfrm flipH="1">
            <a:off x="807716" y="1578993"/>
            <a:ext cx="10908033"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Blog: </a:t>
            </a:r>
            <a:r>
              <a:rPr lang="en-US" sz="2800" dirty="0">
                <a:hlinkClick r:id="rId2"/>
              </a:rPr>
              <a:t>Can </a:t>
            </a:r>
            <a:r>
              <a:rPr lang="en-US" sz="2800" dirty="0" err="1">
                <a:hlinkClick r:id="rId2"/>
              </a:rPr>
              <a:t>standardised</a:t>
            </a:r>
            <a:r>
              <a:rPr lang="en-US" sz="2800" dirty="0">
                <a:hlinkClick r:id="rId2"/>
              </a:rPr>
              <a:t> courses in research ethics prevent publication misconduct?</a:t>
            </a:r>
            <a:endParaRPr lang="en-US" sz="2800" dirty="0"/>
          </a:p>
        </p:txBody>
      </p:sp>
      <p:sp>
        <p:nvSpPr>
          <p:cNvPr id="9" name="TextBox 8">
            <a:extLst>
              <a:ext uri="{FF2B5EF4-FFF2-40B4-BE49-F238E27FC236}">
                <a16:creationId xmlns:a16="http://schemas.microsoft.com/office/drawing/2014/main" id="{04591858-0892-4EB6-8075-C2AC0E3ADDEB}"/>
              </a:ext>
            </a:extLst>
          </p:cNvPr>
          <p:cNvSpPr txBox="1"/>
          <p:nvPr/>
        </p:nvSpPr>
        <p:spPr>
          <a:xfrm flipH="1">
            <a:off x="1242059" y="4259315"/>
            <a:ext cx="9707882" cy="523220"/>
          </a:xfrm>
          <a:prstGeom prst="rect">
            <a:avLst/>
          </a:prstGeom>
          <a:noFill/>
          <a:ln>
            <a:solidFill>
              <a:srgbClr val="FF0000"/>
            </a:solidFill>
          </a:ln>
        </p:spPr>
        <p:txBody>
          <a:bodyPr wrap="square" rtlCol="0">
            <a:spAutoFit/>
          </a:bodyPr>
          <a:lstStyle/>
          <a:p>
            <a:r>
              <a:rPr lang="en-IN" sz="2800" b="1" dirty="0"/>
              <a:t>Question:</a:t>
            </a:r>
            <a:r>
              <a:rPr lang="en-IN" sz="2800" dirty="0"/>
              <a:t> Can ethics be taught in a classroom?</a:t>
            </a:r>
          </a:p>
        </p:txBody>
      </p:sp>
      <p:sp>
        <p:nvSpPr>
          <p:cNvPr id="10" name="TextBox 9">
            <a:extLst>
              <a:ext uri="{FF2B5EF4-FFF2-40B4-BE49-F238E27FC236}">
                <a16:creationId xmlns:a16="http://schemas.microsoft.com/office/drawing/2014/main" id="{074921A2-6B8F-4B5C-9CA2-6D8A8A1E5A95}"/>
              </a:ext>
            </a:extLst>
          </p:cNvPr>
          <p:cNvSpPr txBox="1"/>
          <p:nvPr/>
        </p:nvSpPr>
        <p:spPr>
          <a:xfrm flipH="1">
            <a:off x="807715" y="2752281"/>
            <a:ext cx="10908033"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hlinkClick r:id="rId3"/>
              </a:rPr>
              <a:t>India Retraction Watch</a:t>
            </a:r>
            <a:endParaRPr lang="en-US" sz="2800" dirty="0"/>
          </a:p>
        </p:txBody>
      </p:sp>
    </p:spTree>
    <p:extLst>
      <p:ext uri="{BB962C8B-B14F-4D97-AF65-F5344CB8AC3E}">
        <p14:creationId xmlns:p14="http://schemas.microsoft.com/office/powerpoint/2010/main" val="11374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579118" y="400050"/>
            <a:ext cx="9231631" cy="1446550"/>
          </a:xfrm>
          <a:prstGeom prst="rect">
            <a:avLst/>
          </a:prstGeom>
          <a:noFill/>
        </p:spPr>
        <p:txBody>
          <a:bodyPr wrap="square" rtlCol="0">
            <a:spAutoFit/>
          </a:bodyPr>
          <a:lstStyle/>
          <a:p>
            <a:r>
              <a:rPr lang="en-IN" sz="4400" dirty="0"/>
              <a:t>Summary: When in doubt, read the guidelines</a:t>
            </a:r>
          </a:p>
        </p:txBody>
      </p:sp>
      <p:sp>
        <p:nvSpPr>
          <p:cNvPr id="3" name="TextBox 2">
            <a:extLst>
              <a:ext uri="{FF2B5EF4-FFF2-40B4-BE49-F238E27FC236}">
                <a16:creationId xmlns:a16="http://schemas.microsoft.com/office/drawing/2014/main" id="{7BAD963E-F88B-4652-A084-30CC9A35D14B}"/>
              </a:ext>
            </a:extLst>
          </p:cNvPr>
          <p:cNvSpPr txBox="1"/>
          <p:nvPr/>
        </p:nvSpPr>
        <p:spPr>
          <a:xfrm flipH="1">
            <a:off x="1122043" y="2194410"/>
            <a:ext cx="74218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UGC guidelines</a:t>
            </a:r>
          </a:p>
        </p:txBody>
      </p:sp>
      <p:sp>
        <p:nvSpPr>
          <p:cNvPr id="8" name="TextBox 7">
            <a:extLst>
              <a:ext uri="{FF2B5EF4-FFF2-40B4-BE49-F238E27FC236}">
                <a16:creationId xmlns:a16="http://schemas.microsoft.com/office/drawing/2014/main" id="{24595D65-EBB3-45EE-ADC5-BBC6A60DAC1D}"/>
              </a:ext>
            </a:extLst>
          </p:cNvPr>
          <p:cNvSpPr txBox="1"/>
          <p:nvPr/>
        </p:nvSpPr>
        <p:spPr>
          <a:xfrm flipH="1">
            <a:off x="1122043" y="2811705"/>
            <a:ext cx="74218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TIFR guidelines</a:t>
            </a:r>
          </a:p>
        </p:txBody>
      </p:sp>
      <p:sp>
        <p:nvSpPr>
          <p:cNvPr id="9" name="TextBox 8">
            <a:extLst>
              <a:ext uri="{FF2B5EF4-FFF2-40B4-BE49-F238E27FC236}">
                <a16:creationId xmlns:a16="http://schemas.microsoft.com/office/drawing/2014/main" id="{D454B340-DF52-4B67-AA29-4DDDE6D7BA48}"/>
              </a:ext>
            </a:extLst>
          </p:cNvPr>
          <p:cNvSpPr txBox="1"/>
          <p:nvPr/>
        </p:nvSpPr>
        <p:spPr>
          <a:xfrm flipH="1">
            <a:off x="1122043" y="3429000"/>
            <a:ext cx="7421881" cy="523220"/>
          </a:xfrm>
          <a:prstGeom prst="rect">
            <a:avLst/>
          </a:prstGeom>
          <a:noFill/>
        </p:spPr>
        <p:txBody>
          <a:bodyPr wrap="square" rtlCol="0">
            <a:spAutoFit/>
          </a:bodyPr>
          <a:lstStyle/>
          <a:p>
            <a:pPr marL="457200" indent="-457200">
              <a:buFont typeface="Arial" panose="020B0604020202020204" pitchFamily="34" charset="0"/>
              <a:buChar char="•"/>
            </a:pPr>
            <a:r>
              <a:rPr lang="en-IN" sz="2800" dirty="0"/>
              <a:t>Journal / conference guidelines</a:t>
            </a:r>
          </a:p>
        </p:txBody>
      </p:sp>
      <p:sp>
        <p:nvSpPr>
          <p:cNvPr id="10" name="Slide Number Placeholder 9">
            <a:extLst>
              <a:ext uri="{FF2B5EF4-FFF2-40B4-BE49-F238E27FC236}">
                <a16:creationId xmlns:a16="http://schemas.microsoft.com/office/drawing/2014/main" id="{93E68FE9-692C-46C9-A536-4C557DDF8014}"/>
              </a:ext>
            </a:extLst>
          </p:cNvPr>
          <p:cNvSpPr>
            <a:spLocks noGrp="1"/>
          </p:cNvSpPr>
          <p:nvPr>
            <p:ph type="sldNum" sz="quarter" idx="12"/>
          </p:nvPr>
        </p:nvSpPr>
        <p:spPr/>
        <p:txBody>
          <a:bodyPr/>
          <a:lstStyle/>
          <a:p>
            <a:fld id="{8D5659E6-4529-4036-9A1B-E014395BDE6F}" type="slidenum">
              <a:rPr lang="en-IN" smtClean="0"/>
              <a:t>8</a:t>
            </a:fld>
            <a:endParaRPr lang="en-IN"/>
          </a:p>
        </p:txBody>
      </p:sp>
    </p:spTree>
    <p:extLst>
      <p:ext uri="{BB962C8B-B14F-4D97-AF65-F5344CB8AC3E}">
        <p14:creationId xmlns:p14="http://schemas.microsoft.com/office/powerpoint/2010/main" val="2849332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C42762-D054-4CCB-9317-22BC0A736190}"/>
              </a:ext>
            </a:extLst>
          </p:cNvPr>
          <p:cNvSpPr txBox="1"/>
          <p:nvPr/>
        </p:nvSpPr>
        <p:spPr>
          <a:xfrm flipH="1">
            <a:off x="2242660" y="2967335"/>
            <a:ext cx="7706679" cy="923330"/>
          </a:xfrm>
          <a:prstGeom prst="rect">
            <a:avLst/>
          </a:prstGeom>
          <a:solidFill>
            <a:srgbClr val="FFFF00"/>
          </a:solidFill>
        </p:spPr>
        <p:txBody>
          <a:bodyPr wrap="square" rtlCol="0">
            <a:spAutoFit/>
          </a:bodyPr>
          <a:lstStyle/>
          <a:p>
            <a:pPr algn="ctr"/>
            <a:r>
              <a:rPr lang="en-IN" sz="5400" b="1" dirty="0">
                <a:latin typeface="Footlight MT Light" panose="0204060206030A020304" pitchFamily="18" charset="0"/>
              </a:rPr>
              <a:t>The Publishing Ecosphere</a:t>
            </a:r>
          </a:p>
        </p:txBody>
      </p:sp>
      <p:sp>
        <p:nvSpPr>
          <p:cNvPr id="7" name="Slide Number Placeholder 6">
            <a:extLst>
              <a:ext uri="{FF2B5EF4-FFF2-40B4-BE49-F238E27FC236}">
                <a16:creationId xmlns:a16="http://schemas.microsoft.com/office/drawing/2014/main" id="{D2876BE0-45B5-4340-B159-4A0CF92ED089}"/>
              </a:ext>
            </a:extLst>
          </p:cNvPr>
          <p:cNvSpPr>
            <a:spLocks noGrp="1"/>
          </p:cNvSpPr>
          <p:nvPr>
            <p:ph type="sldNum" sz="quarter" idx="12"/>
          </p:nvPr>
        </p:nvSpPr>
        <p:spPr/>
        <p:txBody>
          <a:bodyPr/>
          <a:lstStyle/>
          <a:p>
            <a:fld id="{8D5659E6-4529-4036-9A1B-E014395BDE6F}" type="slidenum">
              <a:rPr lang="en-IN" smtClean="0"/>
              <a:t>9</a:t>
            </a:fld>
            <a:endParaRPr lang="en-IN"/>
          </a:p>
        </p:txBody>
      </p:sp>
    </p:spTree>
    <p:extLst>
      <p:ext uri="{BB962C8B-B14F-4D97-AF65-F5344CB8AC3E}">
        <p14:creationId xmlns:p14="http://schemas.microsoft.com/office/powerpoint/2010/main" val="2357163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TotalTime>
  <Words>1962</Words>
  <Application>Microsoft Office PowerPoint</Application>
  <PresentationFormat>Widescreen</PresentationFormat>
  <Paragraphs>268</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Calibri Light</vt:lpstr>
      <vt:lpstr>Courier New</vt:lpstr>
      <vt:lpstr>Footlight MT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Ethics Module 2: Conferences &amp; Journals</dc:title>
  <dc:creator>Zaphod</dc:creator>
  <cp:lastModifiedBy>Zaphod</cp:lastModifiedBy>
  <cp:revision>73</cp:revision>
  <dcterms:created xsi:type="dcterms:W3CDTF">2024-04-02T13:50:10Z</dcterms:created>
  <dcterms:modified xsi:type="dcterms:W3CDTF">2026-03-12T04:41:59Z</dcterms:modified>
</cp:coreProperties>
</file>